
<file path=[Content_Types].xml><?xml version="1.0" encoding="utf-8"?>
<Types xmlns="http://schemas.openxmlformats.org/package/2006/content-types">
  <Default Extension="bin" ContentType="application/vnd.openxmlformats-officedocument.oleObject"/>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ư viện 03" initials="tv0"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4-22T17:15:32.740" idx="1">
    <p:pos x="7488" y="2815"/>
    <p:text>Link bài giảng youtube</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11" Type="http://schemas.openxmlformats.org/officeDocument/2006/relationships/image" Target="../media/image31.wmf"/><Relationship Id="rId5" Type="http://schemas.openxmlformats.org/officeDocument/2006/relationships/image" Target="../media/image25.wmf"/><Relationship Id="rId10" Type="http://schemas.openxmlformats.org/officeDocument/2006/relationships/image" Target="../media/image30.wmf"/><Relationship Id="rId4" Type="http://schemas.openxmlformats.org/officeDocument/2006/relationships/image" Target="../media/image24.wmf"/><Relationship Id="rId9"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254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71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395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09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84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471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70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2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166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130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7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849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25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1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52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431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525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091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600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400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1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201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495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670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976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8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24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0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57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78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43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7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198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656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solidFill>
                  <a:prstClr val="black">
                    <a:tint val="75000"/>
                  </a:prstClr>
                </a:solidFill>
              </a:rPr>
              <a:pPr/>
              <a:t>7/17/2022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1191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gi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5.wmf"/><Relationship Id="rId18" Type="http://schemas.openxmlformats.org/officeDocument/2006/relationships/oleObject" Target="../embeddings/oleObject16.bin"/><Relationship Id="rId3" Type="http://schemas.openxmlformats.org/officeDocument/2006/relationships/image" Target="../media/image4.png"/><Relationship Id="rId21" Type="http://schemas.openxmlformats.org/officeDocument/2006/relationships/image" Target="../media/image29.wmf"/><Relationship Id="rId7" Type="http://schemas.openxmlformats.org/officeDocument/2006/relationships/image" Target="../media/image22.wmf"/><Relationship Id="rId12" Type="http://schemas.openxmlformats.org/officeDocument/2006/relationships/oleObject" Target="../embeddings/oleObject13.bin"/><Relationship Id="rId17" Type="http://schemas.openxmlformats.org/officeDocument/2006/relationships/image" Target="../media/image27.wmf"/><Relationship Id="rId25" Type="http://schemas.openxmlformats.org/officeDocument/2006/relationships/image" Target="../media/image31.wmf"/><Relationship Id="rId2" Type="http://schemas.openxmlformats.org/officeDocument/2006/relationships/slideLayout" Target="../slideLayouts/slideLayout4.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4.wmf"/><Relationship Id="rId24" Type="http://schemas.openxmlformats.org/officeDocument/2006/relationships/oleObject" Target="../embeddings/oleObject19.bin"/><Relationship Id="rId5" Type="http://schemas.openxmlformats.org/officeDocument/2006/relationships/image" Target="../media/image21.wmf"/><Relationship Id="rId15" Type="http://schemas.openxmlformats.org/officeDocument/2006/relationships/image" Target="../media/image26.wmf"/><Relationship Id="rId23" Type="http://schemas.openxmlformats.org/officeDocument/2006/relationships/image" Target="../media/image30.wmf"/><Relationship Id="rId10" Type="http://schemas.openxmlformats.org/officeDocument/2006/relationships/oleObject" Target="../embeddings/oleObject12.bin"/><Relationship Id="rId19" Type="http://schemas.openxmlformats.org/officeDocument/2006/relationships/image" Target="../media/image28.wmf"/><Relationship Id="rId4" Type="http://schemas.openxmlformats.org/officeDocument/2006/relationships/oleObject" Target="../embeddings/oleObject9.bin"/><Relationship Id="rId9" Type="http://schemas.openxmlformats.org/officeDocument/2006/relationships/image" Target="../media/image23.wmf"/><Relationship Id="rId14" Type="http://schemas.openxmlformats.org/officeDocument/2006/relationships/oleObject" Target="../embeddings/oleObject14.bin"/><Relationship Id="rId22"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6.wmf"/><Relationship Id="rId3" Type="http://schemas.openxmlformats.org/officeDocument/2006/relationships/image" Target="../media/image4.png"/><Relationship Id="rId7" Type="http://schemas.openxmlformats.org/officeDocument/2006/relationships/image" Target="../media/image33.wmf"/><Relationship Id="rId12"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1.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34.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41.wmf"/><Relationship Id="rId3" Type="http://schemas.openxmlformats.org/officeDocument/2006/relationships/image" Target="../media/image4.png"/><Relationship Id="rId7" Type="http://schemas.openxmlformats.org/officeDocument/2006/relationships/image" Target="../media/image38.wmf"/><Relationship Id="rId12"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6.bin"/><Relationship Id="rId11" Type="http://schemas.openxmlformats.org/officeDocument/2006/relationships/image" Target="../media/image40.wmf"/><Relationship Id="rId5" Type="http://schemas.openxmlformats.org/officeDocument/2006/relationships/image" Target="../media/image37.wmf"/><Relationship Id="rId15" Type="http://schemas.openxmlformats.org/officeDocument/2006/relationships/image" Target="../media/image42.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39.wmf"/><Relationship Id="rId14" Type="http://schemas.openxmlformats.org/officeDocument/2006/relationships/oleObject" Target="../embeddings/oleObject30.bin"/></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47.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32.bin"/><Relationship Id="rId5" Type="http://schemas.openxmlformats.org/officeDocument/2006/relationships/image" Target="../media/image46.wmf"/><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47.wmf"/><Relationship Id="rId12" Type="http://schemas.openxmlformats.org/officeDocument/2006/relationships/image" Target="../media/image50.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34.bin"/><Relationship Id="rId11" Type="http://schemas.openxmlformats.org/officeDocument/2006/relationships/oleObject" Target="../embeddings/oleObject36.bin"/><Relationship Id="rId5" Type="http://schemas.openxmlformats.org/officeDocument/2006/relationships/image" Target="../media/image46.wmf"/><Relationship Id="rId10" Type="http://schemas.openxmlformats.org/officeDocument/2006/relationships/image" Target="../media/image49.wmf"/><Relationship Id="rId4" Type="http://schemas.openxmlformats.org/officeDocument/2006/relationships/oleObject" Target="../embeddings/oleObject33.bin"/><Relationship Id="rId9" Type="http://schemas.openxmlformats.org/officeDocument/2006/relationships/oleObject" Target="../embeddings/oleObject35.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2.wmf"/><Relationship Id="rId12" Type="http://schemas.openxmlformats.org/officeDocument/2006/relationships/image" Target="../media/image58.png"/><Relationship Id="rId17" Type="http://schemas.openxmlformats.org/officeDocument/2006/relationships/image" Target="../media/image56.wmf"/><Relationship Id="rId2" Type="http://schemas.openxmlformats.org/officeDocument/2006/relationships/slideLayout" Target="../slideLayouts/slideLayout4.xml"/><Relationship Id="rId16" Type="http://schemas.openxmlformats.org/officeDocument/2006/relationships/oleObject" Target="../embeddings/oleObject42.bin"/><Relationship Id="rId1" Type="http://schemas.openxmlformats.org/officeDocument/2006/relationships/vmlDrawing" Target="../drawings/vmlDrawing9.vml"/><Relationship Id="rId6" Type="http://schemas.openxmlformats.org/officeDocument/2006/relationships/oleObject" Target="../embeddings/oleObject38.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image" Target="../media/image55.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53.wmf"/><Relationship Id="rId14" Type="http://schemas.openxmlformats.org/officeDocument/2006/relationships/oleObject" Target="../embeddings/oleObject41.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43.png"/><Relationship Id="rId7" Type="http://schemas.openxmlformats.org/officeDocument/2006/relationships/image" Target="../media/image61.wmf"/><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44.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62.wmf"/></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slide" Target="slide3.xml"/><Relationship Id="rId4" Type="http://schemas.openxmlformats.org/officeDocument/2006/relationships/hyperlink" Target="https://www.youtube.com/watch?v=jimeO8p0xbk&amp;t=1201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oleObject" Target="../embeddings/oleObject48.bin"/><Relationship Id="rId18" Type="http://schemas.openxmlformats.org/officeDocument/2006/relationships/image" Target="../media/image78.wmf"/><Relationship Id="rId3" Type="http://schemas.openxmlformats.org/officeDocument/2006/relationships/audio" Target="../media/media2.mp3"/><Relationship Id="rId7" Type="http://schemas.openxmlformats.org/officeDocument/2006/relationships/image" Target="../media/image80.png"/><Relationship Id="rId12" Type="http://schemas.openxmlformats.org/officeDocument/2006/relationships/image" Target="../media/image75.wmf"/><Relationship Id="rId17" Type="http://schemas.openxmlformats.org/officeDocument/2006/relationships/oleObject" Target="../embeddings/oleObject50.bin"/><Relationship Id="rId2" Type="http://schemas.microsoft.com/office/2007/relationships/media" Target="../media/media2.mp3"/><Relationship Id="rId16" Type="http://schemas.openxmlformats.org/officeDocument/2006/relationships/image" Target="../media/image77.wmf"/><Relationship Id="rId1" Type="http://schemas.openxmlformats.org/officeDocument/2006/relationships/vmlDrawing" Target="../drawings/vmlDrawing11.vml"/><Relationship Id="rId6" Type="http://schemas.openxmlformats.org/officeDocument/2006/relationships/slide" Target="slide16.xml"/><Relationship Id="rId11" Type="http://schemas.openxmlformats.org/officeDocument/2006/relationships/oleObject" Target="../embeddings/oleObject47.bin"/><Relationship Id="rId5" Type="http://schemas.openxmlformats.org/officeDocument/2006/relationships/image" Target="../media/image79.png"/><Relationship Id="rId15" Type="http://schemas.openxmlformats.org/officeDocument/2006/relationships/oleObject" Target="../embeddings/oleObject49.bin"/><Relationship Id="rId10" Type="http://schemas.openxmlformats.org/officeDocument/2006/relationships/image" Target="../media/image82.png"/><Relationship Id="rId19" Type="http://schemas.openxmlformats.org/officeDocument/2006/relationships/image" Target="../media/image83.png"/><Relationship Id="rId4" Type="http://schemas.openxmlformats.org/officeDocument/2006/relationships/slideLayout" Target="../slideLayouts/slideLayout23.xml"/><Relationship Id="rId9" Type="http://schemas.openxmlformats.org/officeDocument/2006/relationships/image" Target="../media/image81.png"/><Relationship Id="rId14" Type="http://schemas.openxmlformats.org/officeDocument/2006/relationships/image" Target="../media/image76.wmf"/></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4.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gif"/><Relationship Id="rId5" Type="http://schemas.openxmlformats.org/officeDocument/2006/relationships/image" Target="../media/image4.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9.wmf"/><Relationship Id="rId3" Type="http://schemas.openxmlformats.org/officeDocument/2006/relationships/image" Target="../media/image4.png"/><Relationship Id="rId7" Type="http://schemas.openxmlformats.org/officeDocument/2006/relationships/image" Target="../media/image16.wmf"/><Relationship Id="rId12"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70596" y="1740075"/>
            <a:ext cx="79867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algn="ctr"/>
            <a:r>
              <a:rPr lang="en-US">
                <a:solidFill>
                  <a:srgbClr val="FF0000"/>
                </a:solidFill>
                <a:latin typeface="Times New Roman" panose="02020603050405020304" pitchFamily="18" charset="0"/>
                <a:cs typeface="Times New Roman" panose="02020603050405020304" pitchFamily="18" charset="0"/>
              </a:rPr>
              <a:t>CHÀO MỪNG </a:t>
            </a:r>
            <a:r>
              <a:rPr lang="en-US" smtClean="0">
                <a:solidFill>
                  <a:srgbClr val="FF0000"/>
                </a:solidFill>
                <a:latin typeface="Times New Roman" panose="02020603050405020304" pitchFamily="18" charset="0"/>
                <a:cs typeface="Times New Roman" panose="02020603050405020304" pitchFamily="18" charset="0"/>
              </a:rPr>
              <a:t>CÁC EM HỌC SINH ĐẾN VỚI TIẾT HỌC</a:t>
            </a:r>
            <a:endParaRPr lang="en-US">
              <a:solidFill>
                <a:srgbClr val="FF0000"/>
              </a:solidFill>
              <a:latin typeface="Times New Roman" panose="02020603050405020304" pitchFamily="18" charset="0"/>
              <a:cs typeface="Times New Roman" panose="02020603050405020304" pitchFamily="18" charset="0"/>
            </a:endParaRPr>
          </a:p>
        </p:txBody>
      </p:sp>
      <p:graphicFrame>
        <p:nvGraphicFramePr>
          <p:cNvPr id="11267" name="Object 420"/>
          <p:cNvGraphicFramePr>
            <a:graphicFrameLocks noGrp="1" noChangeAspect="1"/>
          </p:cNvGraphicFramePr>
          <p:nvPr>
            <p:ph idx="4294967295"/>
            <p:extLst>
              <p:ext uri="{D42A27DB-BD31-4B8C-83A1-F6EECF244321}">
                <p14:modId xmlns:p14="http://schemas.microsoft.com/office/powerpoint/2010/main" val="2043125834"/>
              </p:ext>
            </p:extLst>
          </p:nvPr>
        </p:nvGraphicFramePr>
        <p:xfrm>
          <a:off x="3738130" y="3069648"/>
          <a:ext cx="1873250" cy="1423988"/>
        </p:xfrm>
        <a:graphic>
          <a:graphicData uri="http://schemas.openxmlformats.org/presentationml/2006/ole">
            <mc:AlternateContent xmlns:mc="http://schemas.openxmlformats.org/markup-compatibility/2006">
              <mc:Choice xmlns:v="urn:schemas-microsoft-com:vml" Requires="v">
                <p:oleObj spid="_x0000_s1027" name="Clip" r:id="rId3" imgW="2191817" imgH="1424635" progId="MS_ClipArt_Gallery.2">
                  <p:embed/>
                </p:oleObj>
              </mc:Choice>
              <mc:Fallback>
                <p:oleObj name="Clip" r:id="rId3" imgW="2191817" imgH="1424635"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130" y="3069648"/>
                        <a:ext cx="1873250" cy="1423988"/>
                      </a:xfrm>
                      <a:prstGeom prst="rect">
                        <a:avLst/>
                      </a:prstGeom>
                      <a:solidFill>
                        <a:srgbClr val="99FF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268" name="Group 423"/>
          <p:cNvGrpSpPr>
            <a:grpSpLocks/>
          </p:cNvGrpSpPr>
          <p:nvPr/>
        </p:nvGrpSpPr>
        <p:grpSpPr bwMode="auto">
          <a:xfrm rot="16200000">
            <a:off x="2487189" y="3177602"/>
            <a:ext cx="1368425" cy="1152525"/>
            <a:chOff x="672" y="480"/>
            <a:chExt cx="1296" cy="1243"/>
          </a:xfrm>
        </p:grpSpPr>
        <p:sp>
          <p:nvSpPr>
            <p:cNvPr id="11302" name="AutoShape 424"/>
            <p:cNvSpPr>
              <a:spLocks noChangeArrowheads="1"/>
            </p:cNvSpPr>
            <p:nvPr/>
          </p:nvSpPr>
          <p:spPr bwMode="auto">
            <a:xfrm>
              <a:off x="672" y="480"/>
              <a:ext cx="1296" cy="1243"/>
            </a:xfrm>
            <a:prstGeom prst="rtTriangle">
              <a:avLst/>
            </a:prstGeom>
            <a:solidFill>
              <a:srgbClr val="6600FF"/>
            </a:solidFill>
            <a:ln w="9525">
              <a:solidFill>
                <a:schemeClr val="tx1"/>
              </a:solidFill>
              <a:miter lim="800000"/>
              <a:headEnd/>
              <a:tailEnd/>
            </a:ln>
          </p:spPr>
          <p:txBody>
            <a:bodyPr wrap="none" anchor="ctr"/>
            <a:lstStyle/>
            <a:p>
              <a:endParaRPr lang="vi-VN">
                <a:solidFill>
                  <a:prstClr val="black"/>
                </a:solidFill>
              </a:endParaRPr>
            </a:p>
          </p:txBody>
        </p:sp>
        <p:sp>
          <p:nvSpPr>
            <p:cNvPr id="11303" name="AutoShape 425"/>
            <p:cNvSpPr>
              <a:spLocks noChangeArrowheads="1"/>
            </p:cNvSpPr>
            <p:nvPr/>
          </p:nvSpPr>
          <p:spPr bwMode="auto">
            <a:xfrm>
              <a:off x="797" y="770"/>
              <a:ext cx="878" cy="829"/>
            </a:xfrm>
            <a:prstGeom prst="rtTriangle">
              <a:avLst/>
            </a:prstGeom>
            <a:solidFill>
              <a:schemeClr val="bg1"/>
            </a:solidFill>
            <a:ln w="9525">
              <a:solidFill>
                <a:schemeClr val="tx1"/>
              </a:solidFill>
              <a:miter lim="800000"/>
              <a:headEnd/>
              <a:tailEnd/>
            </a:ln>
          </p:spPr>
          <p:txBody>
            <a:bodyPr wrap="none" anchor="ctr"/>
            <a:lstStyle/>
            <a:p>
              <a:endParaRPr lang="vi-VN">
                <a:solidFill>
                  <a:prstClr val="black"/>
                </a:solidFill>
              </a:endParaRPr>
            </a:p>
          </p:txBody>
        </p:sp>
        <p:grpSp>
          <p:nvGrpSpPr>
            <p:cNvPr id="11304" name="Group 426"/>
            <p:cNvGrpSpPr>
              <a:grpSpLocks/>
            </p:cNvGrpSpPr>
            <p:nvPr/>
          </p:nvGrpSpPr>
          <p:grpSpPr bwMode="auto">
            <a:xfrm rot="10800000">
              <a:off x="677" y="1630"/>
              <a:ext cx="1087" cy="93"/>
              <a:chOff x="672" y="1962"/>
              <a:chExt cx="1248" cy="108"/>
            </a:xfrm>
          </p:grpSpPr>
          <p:sp>
            <p:nvSpPr>
              <p:cNvPr id="11317" name="Line 427"/>
              <p:cNvSpPr>
                <a:spLocks noChangeShapeType="1"/>
              </p:cNvSpPr>
              <p:nvPr/>
            </p:nvSpPr>
            <p:spPr bwMode="auto">
              <a:xfrm>
                <a:off x="67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8" name="Line 428"/>
              <p:cNvSpPr>
                <a:spLocks noChangeShapeType="1"/>
              </p:cNvSpPr>
              <p:nvPr/>
            </p:nvSpPr>
            <p:spPr bwMode="auto">
              <a:xfrm>
                <a:off x="79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9" name="Line 429"/>
              <p:cNvSpPr>
                <a:spLocks noChangeShapeType="1"/>
              </p:cNvSpPr>
              <p:nvPr/>
            </p:nvSpPr>
            <p:spPr bwMode="auto">
              <a:xfrm>
                <a:off x="91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0" name="Line 430"/>
              <p:cNvSpPr>
                <a:spLocks noChangeShapeType="1"/>
              </p:cNvSpPr>
              <p:nvPr/>
            </p:nvSpPr>
            <p:spPr bwMode="auto">
              <a:xfrm>
                <a:off x="1020" y="196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1" name="Line 431"/>
              <p:cNvSpPr>
                <a:spLocks noChangeShapeType="1"/>
              </p:cNvSpPr>
              <p:nvPr/>
            </p:nvSpPr>
            <p:spPr bwMode="auto">
              <a:xfrm>
                <a:off x="1140" y="196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2" name="Line 432"/>
              <p:cNvSpPr>
                <a:spLocks noChangeShapeType="1"/>
              </p:cNvSpPr>
              <p:nvPr/>
            </p:nvSpPr>
            <p:spPr bwMode="auto">
              <a:xfrm>
                <a:off x="124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3" name="Line 433"/>
              <p:cNvSpPr>
                <a:spLocks noChangeShapeType="1"/>
              </p:cNvSpPr>
              <p:nvPr/>
            </p:nvSpPr>
            <p:spPr bwMode="auto">
              <a:xfrm>
                <a:off x="135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4" name="Line 434"/>
              <p:cNvSpPr>
                <a:spLocks noChangeShapeType="1"/>
              </p:cNvSpPr>
              <p:nvPr/>
            </p:nvSpPr>
            <p:spPr bwMode="auto">
              <a:xfrm>
                <a:off x="147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5" name="Line 435"/>
              <p:cNvSpPr>
                <a:spLocks noChangeShapeType="1"/>
              </p:cNvSpPr>
              <p:nvPr/>
            </p:nvSpPr>
            <p:spPr bwMode="auto">
              <a:xfrm>
                <a:off x="159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6" name="Line 436"/>
              <p:cNvSpPr>
                <a:spLocks noChangeShapeType="1"/>
              </p:cNvSpPr>
              <p:nvPr/>
            </p:nvSpPr>
            <p:spPr bwMode="auto">
              <a:xfrm>
                <a:off x="1698"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7" name="Line 437"/>
              <p:cNvSpPr>
                <a:spLocks noChangeShapeType="1"/>
              </p:cNvSpPr>
              <p:nvPr/>
            </p:nvSpPr>
            <p:spPr bwMode="auto">
              <a:xfrm>
                <a:off x="1818"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28" name="Line 438"/>
              <p:cNvSpPr>
                <a:spLocks noChangeShapeType="1"/>
              </p:cNvSpPr>
              <p:nvPr/>
            </p:nvSpPr>
            <p:spPr bwMode="auto">
              <a:xfrm>
                <a:off x="192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grpSp>
        <p:sp>
          <p:nvSpPr>
            <p:cNvPr id="11305" name="Line 439"/>
            <p:cNvSpPr>
              <a:spLocks noChangeShapeType="1"/>
            </p:cNvSpPr>
            <p:nvPr/>
          </p:nvSpPr>
          <p:spPr bwMode="auto">
            <a:xfrm rot="-5400000">
              <a:off x="719" y="1681"/>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06" name="Line 440"/>
            <p:cNvSpPr>
              <a:spLocks noChangeShapeType="1"/>
            </p:cNvSpPr>
            <p:nvPr/>
          </p:nvSpPr>
          <p:spPr bwMode="auto">
            <a:xfrm rot="-5400000">
              <a:off x="698" y="159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07" name="Line 441"/>
            <p:cNvSpPr>
              <a:spLocks noChangeShapeType="1"/>
            </p:cNvSpPr>
            <p:nvPr/>
          </p:nvSpPr>
          <p:spPr bwMode="auto">
            <a:xfrm rot="-5400000">
              <a:off x="719" y="1474"/>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08" name="Line 442"/>
            <p:cNvSpPr>
              <a:spLocks noChangeShapeType="1"/>
            </p:cNvSpPr>
            <p:nvPr/>
          </p:nvSpPr>
          <p:spPr bwMode="auto">
            <a:xfrm rot="-5400000">
              <a:off x="693" y="1402"/>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09" name="Line 443"/>
            <p:cNvSpPr>
              <a:spLocks noChangeShapeType="1"/>
            </p:cNvSpPr>
            <p:nvPr/>
          </p:nvSpPr>
          <p:spPr bwMode="auto">
            <a:xfrm rot="-5400000">
              <a:off x="714" y="1277"/>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0" name="Line 444"/>
            <p:cNvSpPr>
              <a:spLocks noChangeShapeType="1"/>
            </p:cNvSpPr>
            <p:nvPr/>
          </p:nvSpPr>
          <p:spPr bwMode="auto">
            <a:xfrm rot="-5400000">
              <a:off x="698" y="1210"/>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1" name="Line 445"/>
            <p:cNvSpPr>
              <a:spLocks noChangeShapeType="1"/>
            </p:cNvSpPr>
            <p:nvPr/>
          </p:nvSpPr>
          <p:spPr bwMode="auto">
            <a:xfrm rot="-5400000">
              <a:off x="724" y="1096"/>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2" name="Line 446"/>
            <p:cNvSpPr>
              <a:spLocks noChangeShapeType="1"/>
            </p:cNvSpPr>
            <p:nvPr/>
          </p:nvSpPr>
          <p:spPr bwMode="auto">
            <a:xfrm rot="-5400000">
              <a:off x="703" y="1013"/>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3" name="Line 447"/>
            <p:cNvSpPr>
              <a:spLocks noChangeShapeType="1"/>
            </p:cNvSpPr>
            <p:nvPr/>
          </p:nvSpPr>
          <p:spPr bwMode="auto">
            <a:xfrm rot="-5400000">
              <a:off x="724" y="889"/>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4" name="Line 448"/>
            <p:cNvSpPr>
              <a:spLocks noChangeShapeType="1"/>
            </p:cNvSpPr>
            <p:nvPr/>
          </p:nvSpPr>
          <p:spPr bwMode="auto">
            <a:xfrm rot="-5400000">
              <a:off x="698" y="817"/>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5" name="Line 449"/>
            <p:cNvSpPr>
              <a:spLocks noChangeShapeType="1"/>
            </p:cNvSpPr>
            <p:nvPr/>
          </p:nvSpPr>
          <p:spPr bwMode="auto">
            <a:xfrm rot="-5400000">
              <a:off x="719" y="692"/>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16" name="Line 450"/>
            <p:cNvSpPr>
              <a:spLocks noChangeShapeType="1"/>
            </p:cNvSpPr>
            <p:nvPr/>
          </p:nvSpPr>
          <p:spPr bwMode="auto">
            <a:xfrm rot="-5400000">
              <a:off x="703" y="625"/>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grpSp>
      <p:grpSp>
        <p:nvGrpSpPr>
          <p:cNvPr id="11269" name="Group 451"/>
          <p:cNvGrpSpPr>
            <a:grpSpLocks/>
          </p:cNvGrpSpPr>
          <p:nvPr/>
        </p:nvGrpSpPr>
        <p:grpSpPr bwMode="auto">
          <a:xfrm>
            <a:off x="5595504" y="3069648"/>
            <a:ext cx="971550" cy="1404938"/>
            <a:chOff x="672" y="480"/>
            <a:chExt cx="1296" cy="1243"/>
          </a:xfrm>
        </p:grpSpPr>
        <p:sp>
          <p:nvSpPr>
            <p:cNvPr id="11275" name="AutoShape 452"/>
            <p:cNvSpPr>
              <a:spLocks noChangeArrowheads="1"/>
            </p:cNvSpPr>
            <p:nvPr/>
          </p:nvSpPr>
          <p:spPr bwMode="auto">
            <a:xfrm>
              <a:off x="672" y="480"/>
              <a:ext cx="1296" cy="1243"/>
            </a:xfrm>
            <a:prstGeom prst="rtTriangle">
              <a:avLst/>
            </a:prstGeom>
            <a:solidFill>
              <a:srgbClr val="6600FF"/>
            </a:solidFill>
            <a:ln w="9525">
              <a:solidFill>
                <a:schemeClr val="tx1"/>
              </a:solidFill>
              <a:miter lim="800000"/>
              <a:headEnd/>
              <a:tailEnd/>
            </a:ln>
          </p:spPr>
          <p:txBody>
            <a:bodyPr wrap="none" anchor="ctr"/>
            <a:lstStyle/>
            <a:p>
              <a:endParaRPr lang="vi-VN">
                <a:solidFill>
                  <a:prstClr val="black"/>
                </a:solidFill>
              </a:endParaRPr>
            </a:p>
          </p:txBody>
        </p:sp>
        <p:sp>
          <p:nvSpPr>
            <p:cNvPr id="11276" name="AutoShape 453"/>
            <p:cNvSpPr>
              <a:spLocks noChangeArrowheads="1"/>
            </p:cNvSpPr>
            <p:nvPr/>
          </p:nvSpPr>
          <p:spPr bwMode="auto">
            <a:xfrm>
              <a:off x="797" y="770"/>
              <a:ext cx="878" cy="829"/>
            </a:xfrm>
            <a:prstGeom prst="rtTriangle">
              <a:avLst/>
            </a:prstGeom>
            <a:solidFill>
              <a:schemeClr val="bg1"/>
            </a:solidFill>
            <a:ln w="9525">
              <a:solidFill>
                <a:schemeClr val="tx1"/>
              </a:solidFill>
              <a:miter lim="800000"/>
              <a:headEnd/>
              <a:tailEnd/>
            </a:ln>
          </p:spPr>
          <p:txBody>
            <a:bodyPr wrap="none" anchor="ctr"/>
            <a:lstStyle/>
            <a:p>
              <a:endParaRPr lang="vi-VN">
                <a:solidFill>
                  <a:prstClr val="black"/>
                </a:solidFill>
              </a:endParaRPr>
            </a:p>
          </p:txBody>
        </p:sp>
        <p:grpSp>
          <p:nvGrpSpPr>
            <p:cNvPr id="11277" name="Group 454"/>
            <p:cNvGrpSpPr>
              <a:grpSpLocks/>
            </p:cNvGrpSpPr>
            <p:nvPr/>
          </p:nvGrpSpPr>
          <p:grpSpPr bwMode="auto">
            <a:xfrm rot="10800000">
              <a:off x="677" y="1630"/>
              <a:ext cx="1087" cy="93"/>
              <a:chOff x="672" y="1962"/>
              <a:chExt cx="1248" cy="108"/>
            </a:xfrm>
          </p:grpSpPr>
          <p:sp>
            <p:nvSpPr>
              <p:cNvPr id="11290" name="Line 455"/>
              <p:cNvSpPr>
                <a:spLocks noChangeShapeType="1"/>
              </p:cNvSpPr>
              <p:nvPr/>
            </p:nvSpPr>
            <p:spPr bwMode="auto">
              <a:xfrm>
                <a:off x="67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1" name="Line 456"/>
              <p:cNvSpPr>
                <a:spLocks noChangeShapeType="1"/>
              </p:cNvSpPr>
              <p:nvPr/>
            </p:nvSpPr>
            <p:spPr bwMode="auto">
              <a:xfrm>
                <a:off x="79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2" name="Line 457"/>
              <p:cNvSpPr>
                <a:spLocks noChangeShapeType="1"/>
              </p:cNvSpPr>
              <p:nvPr/>
            </p:nvSpPr>
            <p:spPr bwMode="auto">
              <a:xfrm>
                <a:off x="91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3" name="Line 458"/>
              <p:cNvSpPr>
                <a:spLocks noChangeShapeType="1"/>
              </p:cNvSpPr>
              <p:nvPr/>
            </p:nvSpPr>
            <p:spPr bwMode="auto">
              <a:xfrm>
                <a:off x="1020" y="196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4" name="Line 459"/>
              <p:cNvSpPr>
                <a:spLocks noChangeShapeType="1"/>
              </p:cNvSpPr>
              <p:nvPr/>
            </p:nvSpPr>
            <p:spPr bwMode="auto">
              <a:xfrm>
                <a:off x="1140" y="196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5" name="Line 460"/>
              <p:cNvSpPr>
                <a:spLocks noChangeShapeType="1"/>
              </p:cNvSpPr>
              <p:nvPr/>
            </p:nvSpPr>
            <p:spPr bwMode="auto">
              <a:xfrm>
                <a:off x="124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6" name="Line 461"/>
              <p:cNvSpPr>
                <a:spLocks noChangeShapeType="1"/>
              </p:cNvSpPr>
              <p:nvPr/>
            </p:nvSpPr>
            <p:spPr bwMode="auto">
              <a:xfrm>
                <a:off x="135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7" name="Line 462"/>
              <p:cNvSpPr>
                <a:spLocks noChangeShapeType="1"/>
              </p:cNvSpPr>
              <p:nvPr/>
            </p:nvSpPr>
            <p:spPr bwMode="auto">
              <a:xfrm>
                <a:off x="147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8" name="Line 463"/>
              <p:cNvSpPr>
                <a:spLocks noChangeShapeType="1"/>
              </p:cNvSpPr>
              <p:nvPr/>
            </p:nvSpPr>
            <p:spPr bwMode="auto">
              <a:xfrm>
                <a:off x="159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99" name="Line 464"/>
              <p:cNvSpPr>
                <a:spLocks noChangeShapeType="1"/>
              </p:cNvSpPr>
              <p:nvPr/>
            </p:nvSpPr>
            <p:spPr bwMode="auto">
              <a:xfrm>
                <a:off x="1698"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00" name="Line 465"/>
              <p:cNvSpPr>
                <a:spLocks noChangeShapeType="1"/>
              </p:cNvSpPr>
              <p:nvPr/>
            </p:nvSpPr>
            <p:spPr bwMode="auto">
              <a:xfrm>
                <a:off x="1818"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301" name="Line 466"/>
              <p:cNvSpPr>
                <a:spLocks noChangeShapeType="1"/>
              </p:cNvSpPr>
              <p:nvPr/>
            </p:nvSpPr>
            <p:spPr bwMode="auto">
              <a:xfrm>
                <a:off x="192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grpSp>
        <p:sp>
          <p:nvSpPr>
            <p:cNvPr id="11278" name="Line 467"/>
            <p:cNvSpPr>
              <a:spLocks noChangeShapeType="1"/>
            </p:cNvSpPr>
            <p:nvPr/>
          </p:nvSpPr>
          <p:spPr bwMode="auto">
            <a:xfrm rot="-5400000">
              <a:off x="719" y="1681"/>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79" name="Line 468"/>
            <p:cNvSpPr>
              <a:spLocks noChangeShapeType="1"/>
            </p:cNvSpPr>
            <p:nvPr/>
          </p:nvSpPr>
          <p:spPr bwMode="auto">
            <a:xfrm rot="-5400000">
              <a:off x="698" y="159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0" name="Line 469"/>
            <p:cNvSpPr>
              <a:spLocks noChangeShapeType="1"/>
            </p:cNvSpPr>
            <p:nvPr/>
          </p:nvSpPr>
          <p:spPr bwMode="auto">
            <a:xfrm rot="-5400000">
              <a:off x="719" y="1474"/>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1" name="Line 470"/>
            <p:cNvSpPr>
              <a:spLocks noChangeShapeType="1"/>
            </p:cNvSpPr>
            <p:nvPr/>
          </p:nvSpPr>
          <p:spPr bwMode="auto">
            <a:xfrm rot="-5400000">
              <a:off x="693" y="1402"/>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2" name="Line 471"/>
            <p:cNvSpPr>
              <a:spLocks noChangeShapeType="1"/>
            </p:cNvSpPr>
            <p:nvPr/>
          </p:nvSpPr>
          <p:spPr bwMode="auto">
            <a:xfrm rot="-5400000">
              <a:off x="714" y="1277"/>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3" name="Line 472"/>
            <p:cNvSpPr>
              <a:spLocks noChangeShapeType="1"/>
            </p:cNvSpPr>
            <p:nvPr/>
          </p:nvSpPr>
          <p:spPr bwMode="auto">
            <a:xfrm rot="-5400000">
              <a:off x="698" y="1210"/>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4" name="Line 473"/>
            <p:cNvSpPr>
              <a:spLocks noChangeShapeType="1"/>
            </p:cNvSpPr>
            <p:nvPr/>
          </p:nvSpPr>
          <p:spPr bwMode="auto">
            <a:xfrm rot="-5400000">
              <a:off x="724" y="1096"/>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5" name="Line 474"/>
            <p:cNvSpPr>
              <a:spLocks noChangeShapeType="1"/>
            </p:cNvSpPr>
            <p:nvPr/>
          </p:nvSpPr>
          <p:spPr bwMode="auto">
            <a:xfrm rot="-5400000">
              <a:off x="703" y="1013"/>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6" name="Line 475"/>
            <p:cNvSpPr>
              <a:spLocks noChangeShapeType="1"/>
            </p:cNvSpPr>
            <p:nvPr/>
          </p:nvSpPr>
          <p:spPr bwMode="auto">
            <a:xfrm rot="-5400000">
              <a:off x="724" y="889"/>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7" name="Line 476"/>
            <p:cNvSpPr>
              <a:spLocks noChangeShapeType="1"/>
            </p:cNvSpPr>
            <p:nvPr/>
          </p:nvSpPr>
          <p:spPr bwMode="auto">
            <a:xfrm rot="-5400000">
              <a:off x="698" y="817"/>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8" name="Line 477"/>
            <p:cNvSpPr>
              <a:spLocks noChangeShapeType="1"/>
            </p:cNvSpPr>
            <p:nvPr/>
          </p:nvSpPr>
          <p:spPr bwMode="auto">
            <a:xfrm rot="-5400000">
              <a:off x="719" y="692"/>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1289" name="Line 478"/>
            <p:cNvSpPr>
              <a:spLocks noChangeShapeType="1"/>
            </p:cNvSpPr>
            <p:nvPr/>
          </p:nvSpPr>
          <p:spPr bwMode="auto">
            <a:xfrm rot="-5400000">
              <a:off x="703" y="625"/>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grpSp>
      <p:pic>
        <p:nvPicPr>
          <p:cNvPr id="11270" name="Picture 479"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808467">
            <a:off x="71736" y="5143084"/>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80"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091457">
            <a:off x="7558902" y="78659"/>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81"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446942">
            <a:off x="7537967" y="5264160"/>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79"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729732">
            <a:off x="206385" y="-107950"/>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9314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600200" y="4800600"/>
            <a:ext cx="1905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371600" y="4800600"/>
            <a:ext cx="2286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sp>
        <p:nvSpPr>
          <p:cNvPr id="9" name="Flowchart: Alternate Process 8"/>
          <p:cNvSpPr/>
          <p:nvPr/>
        </p:nvSpPr>
        <p:spPr>
          <a:xfrm>
            <a:off x="533400" y="1752600"/>
            <a:ext cx="3733800" cy="4648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000" dirty="0">
              <a:solidFill>
                <a:prstClr val="black"/>
              </a:solidFill>
              <a:latin typeface="Times New Roman" pitchFamily="18" charset="0"/>
              <a:cs typeface="Times New Roman" pitchFamily="18" charset="0"/>
            </a:endParaRPr>
          </a:p>
          <a:p>
            <a:endParaRPr lang="en-US" sz="3000" dirty="0">
              <a:solidFill>
                <a:prstClr val="black"/>
              </a:solidFill>
              <a:latin typeface="Times New Roman" pitchFamily="18" charset="0"/>
              <a:cs typeface="Times New Roman" pitchFamily="18" charset="0"/>
            </a:endParaRPr>
          </a:p>
          <a:p>
            <a:endParaRPr lang="en-US" sz="3000" dirty="0">
              <a:solidFill>
                <a:prstClr val="black"/>
              </a:solidFill>
              <a:latin typeface="Times New Roman" pitchFamily="18" charset="0"/>
              <a:cs typeface="Times New Roman" pitchFamily="18" charset="0"/>
            </a:endParaRPr>
          </a:p>
          <a:p>
            <a:endParaRPr lang="en-US" sz="3000" dirty="0">
              <a:solidFill>
                <a:prstClr val="black"/>
              </a:solidFill>
              <a:latin typeface="Times New Roman" pitchFamily="18" charset="0"/>
              <a:cs typeface="Times New Roman" pitchFamily="18" charset="0"/>
            </a:endParaRPr>
          </a:p>
          <a:p>
            <a:pPr algn="just"/>
            <a:r>
              <a:rPr lang="en-US" sz="3000" b="1" u="sng" dirty="0">
                <a:solidFill>
                  <a:srgbClr val="FF0000"/>
                </a:solidFill>
                <a:latin typeface="Times New Roman" pitchFamily="18" charset="0"/>
                <a:cs typeface="Times New Roman" pitchFamily="18" charset="0"/>
              </a:rPr>
              <a:t>Quy tắc cộng hai phân số cùng mẫu: </a:t>
            </a:r>
          </a:p>
          <a:p>
            <a:pPr algn="just"/>
            <a:r>
              <a:rPr lang="en-US" sz="2600" dirty="0">
                <a:solidFill>
                  <a:prstClr val="black"/>
                </a:solidFill>
                <a:latin typeface="Times New Roman" pitchFamily="18" charset="0"/>
                <a:cs typeface="Times New Roman" pitchFamily="18" charset="0"/>
              </a:rPr>
              <a:t>Muốn cộng hai phân số có cùng mẫu số, ta cộng tử số với nhau và giữ nguyên mẫu số.</a:t>
            </a:r>
          </a:p>
          <a:p>
            <a:endParaRPr lang="en-US" sz="3000" b="1" u="sng" dirty="0">
              <a:solidFill>
                <a:srgbClr val="FF0000"/>
              </a:solidFill>
              <a:latin typeface="Times New Roman" pitchFamily="18" charset="0"/>
              <a:cs typeface="Times New Roman" pitchFamily="18" charset="0"/>
            </a:endParaRPr>
          </a:p>
          <a:p>
            <a:pPr algn="just"/>
            <a:endParaRPr lang="en-US" sz="3000"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p:txBody>
      </p:sp>
      <p:sp>
        <p:nvSpPr>
          <p:cNvPr id="11" name="Rounded Rectangle 10"/>
          <p:cNvSpPr/>
          <p:nvPr/>
        </p:nvSpPr>
        <p:spPr>
          <a:xfrm>
            <a:off x="4343409" y="1828800"/>
            <a:ext cx="4267201"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000" b="1" u="sng" dirty="0">
                <a:solidFill>
                  <a:srgbClr val="00B050"/>
                </a:solidFill>
                <a:latin typeface="Times New Roman" pitchFamily="18" charset="0"/>
                <a:cs typeface="Times New Roman" pitchFamily="18" charset="0"/>
              </a:rPr>
              <a:t>Áp dụng:</a:t>
            </a:r>
          </a:p>
          <a:p>
            <a:pPr algn="ctr">
              <a:lnSpc>
                <a:spcPct val="150000"/>
              </a:lnSpc>
            </a:pPr>
            <a:endParaRPr lang="en-US" sz="3000" b="1" u="sng" dirty="0">
              <a:solidFill>
                <a:srgbClr val="00B050"/>
              </a:solidFill>
              <a:latin typeface="Times New Roman" pitchFamily="18" charset="0"/>
              <a:cs typeface="Times New Roman" pitchFamily="18" charset="0"/>
            </a:endParaRPr>
          </a:p>
          <a:p>
            <a:pPr algn="ctr">
              <a:lnSpc>
                <a:spcPct val="150000"/>
              </a:lnSpc>
            </a:pPr>
            <a:endParaRPr lang="en-US" sz="3000" b="1" u="sng" dirty="0">
              <a:solidFill>
                <a:srgbClr val="00B050"/>
              </a:solidFill>
              <a:latin typeface="Times New Roman" pitchFamily="18" charset="0"/>
              <a:cs typeface="Times New Roman" pitchFamily="18" charset="0"/>
            </a:endParaRPr>
          </a:p>
          <a:p>
            <a:pPr algn="ctr">
              <a:lnSpc>
                <a:spcPct val="150000"/>
              </a:lnSpc>
            </a:pPr>
            <a:endParaRPr lang="en-US" sz="3000" b="1" u="sng" dirty="0">
              <a:solidFill>
                <a:srgbClr val="00B050"/>
              </a:solidFill>
              <a:latin typeface="Times New Roman" pitchFamily="18" charset="0"/>
              <a:cs typeface="Times New Roman" pitchFamily="18" charset="0"/>
            </a:endParaRPr>
          </a:p>
          <a:p>
            <a:pPr algn="ctr">
              <a:lnSpc>
                <a:spcPct val="150000"/>
              </a:lnSpc>
            </a:pPr>
            <a:endParaRPr lang="en-US" sz="3000" b="1" u="sng" dirty="0">
              <a:solidFill>
                <a:srgbClr val="00B050"/>
              </a:solidFill>
              <a:latin typeface="Times New Roman" pitchFamily="18" charset="0"/>
              <a:cs typeface="Times New Roman" pitchFamily="18" charset="0"/>
            </a:endParaRPr>
          </a:p>
          <a:p>
            <a:pPr algn="ctr">
              <a:lnSpc>
                <a:spcPct val="150000"/>
              </a:lnSpc>
            </a:pPr>
            <a:endParaRPr lang="en-US" sz="3000" b="1" u="sng" dirty="0">
              <a:solidFill>
                <a:srgbClr val="00B050"/>
              </a:solidFill>
              <a:latin typeface="Times New Roman" pitchFamily="18" charset="0"/>
              <a:cs typeface="Times New Roman" pitchFamily="18" charset="0"/>
            </a:endParaRPr>
          </a:p>
          <a:p>
            <a:pPr algn="ctr">
              <a:lnSpc>
                <a:spcPct val="150000"/>
              </a:lnSpc>
            </a:pPr>
            <a:endParaRPr lang="en-US" sz="3000" b="1" u="sng" dirty="0">
              <a:solidFill>
                <a:srgbClr val="00B050"/>
              </a:solidFill>
              <a:latin typeface="Times New Roman" pitchFamily="18" charset="0"/>
              <a:cs typeface="Times New Roman" pitchFamily="18" charset="0"/>
            </a:endParaRPr>
          </a:p>
        </p:txBody>
      </p:sp>
      <p:sp>
        <p:nvSpPr>
          <p:cNvPr id="2" name="Rectangle 1"/>
          <p:cNvSpPr/>
          <p:nvPr/>
        </p:nvSpPr>
        <p:spPr>
          <a:xfrm>
            <a:off x="838210" y="1088142"/>
            <a:ext cx="4926349" cy="630942"/>
          </a:xfrm>
          <a:prstGeom prst="rect">
            <a:avLst/>
          </a:prstGeom>
        </p:spPr>
        <p:txBody>
          <a:bodyPr wrap="none">
            <a:spAutoFit/>
          </a:bodyPr>
          <a:lstStyle/>
          <a:p>
            <a:r>
              <a:rPr lang="en-US" sz="3500" b="1" dirty="0">
                <a:solidFill>
                  <a:srgbClr val="FF0000"/>
                </a:solidFill>
                <a:latin typeface="Times New Roman" pitchFamily="18" charset="0"/>
                <a:cs typeface="Times New Roman" pitchFamily="18" charset="0"/>
              </a:rPr>
              <a:t>1. Phép cộng hai phân số</a:t>
            </a:r>
          </a:p>
        </p:txBody>
      </p:sp>
      <p:graphicFrame>
        <p:nvGraphicFramePr>
          <p:cNvPr id="10" name="Object 9"/>
          <p:cNvGraphicFramePr>
            <a:graphicFrameLocks noChangeAspect="1"/>
          </p:cNvGraphicFramePr>
          <p:nvPr>
            <p:extLst>
              <p:ext uri="{D42A27DB-BD31-4B8C-83A1-F6EECF244321}">
                <p14:modId xmlns:p14="http://schemas.microsoft.com/office/powerpoint/2010/main" val="938764721"/>
              </p:ext>
            </p:extLst>
          </p:nvPr>
        </p:nvGraphicFramePr>
        <p:xfrm>
          <a:off x="1301752" y="5791200"/>
          <a:ext cx="2273300" cy="342900"/>
        </p:xfrm>
        <a:graphic>
          <a:graphicData uri="http://schemas.openxmlformats.org/presentationml/2006/ole">
            <mc:AlternateContent xmlns:mc="http://schemas.openxmlformats.org/markup-compatibility/2006">
              <mc:Choice xmlns:v="urn:schemas-microsoft-com:vml" Requires="v">
                <p:oleObj spid="_x0000_s4109" name="Equation" r:id="rId4" imgW="2273040" imgH="342720" progId="Equation.DSMT4">
                  <p:embed/>
                </p:oleObj>
              </mc:Choice>
              <mc:Fallback>
                <p:oleObj name="Equation" r:id="rId4" imgW="2273040" imgH="342720" progId="Equation.DSMT4">
                  <p:embed/>
                  <p:pic>
                    <p:nvPicPr>
                      <p:cNvPr id="0" name=""/>
                      <p:cNvPicPr/>
                      <p:nvPr/>
                    </p:nvPicPr>
                    <p:blipFill>
                      <a:blip r:embed="rId5"/>
                      <a:stretch>
                        <a:fillRect/>
                      </a:stretch>
                    </p:blipFill>
                    <p:spPr>
                      <a:xfrm>
                        <a:off x="1301752" y="5791200"/>
                        <a:ext cx="2273300" cy="342900"/>
                      </a:xfrm>
                      <a:prstGeom prst="rect">
                        <a:avLst/>
                      </a:prstGeom>
                    </p:spPr>
                  </p:pic>
                </p:oleObj>
              </mc:Fallback>
            </mc:AlternateContent>
          </a:graphicData>
        </a:graphic>
      </p:graphicFrame>
      <p:sp>
        <p:nvSpPr>
          <p:cNvPr id="19" name="Rectangle 18"/>
          <p:cNvSpPr/>
          <p:nvPr/>
        </p:nvSpPr>
        <p:spPr>
          <a:xfrm>
            <a:off x="1485900" y="4648200"/>
            <a:ext cx="19050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9094927"/>
              </p:ext>
            </p:extLst>
          </p:nvPr>
        </p:nvGraphicFramePr>
        <p:xfrm>
          <a:off x="1543050" y="4724400"/>
          <a:ext cx="1790700" cy="736600"/>
        </p:xfrm>
        <a:graphic>
          <a:graphicData uri="http://schemas.openxmlformats.org/presentationml/2006/ole">
            <mc:AlternateContent xmlns:mc="http://schemas.openxmlformats.org/markup-compatibility/2006">
              <mc:Choice xmlns:v="urn:schemas-microsoft-com:vml" Requires="v">
                <p:oleObj spid="_x0000_s4110" name="Equation" r:id="rId6" imgW="1790640" imgH="736560" progId="Equation.DSMT4">
                  <p:embed/>
                </p:oleObj>
              </mc:Choice>
              <mc:Fallback>
                <p:oleObj name="Equation" r:id="rId6" imgW="1790640" imgH="736560" progId="Equation.DSMT4">
                  <p:embed/>
                  <p:pic>
                    <p:nvPicPr>
                      <p:cNvPr id="0" name=""/>
                      <p:cNvPicPr/>
                      <p:nvPr/>
                    </p:nvPicPr>
                    <p:blipFill>
                      <a:blip r:embed="rId7"/>
                      <a:stretch>
                        <a:fillRect/>
                      </a:stretch>
                    </p:blipFill>
                    <p:spPr>
                      <a:xfrm>
                        <a:off x="1543050" y="4724400"/>
                        <a:ext cx="1790700" cy="7366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518668108"/>
              </p:ext>
            </p:extLst>
          </p:nvPr>
        </p:nvGraphicFramePr>
        <p:xfrm>
          <a:off x="4343401" y="2540000"/>
          <a:ext cx="1168400" cy="736600"/>
        </p:xfrm>
        <a:graphic>
          <a:graphicData uri="http://schemas.openxmlformats.org/presentationml/2006/ole">
            <mc:AlternateContent xmlns:mc="http://schemas.openxmlformats.org/markup-compatibility/2006">
              <mc:Choice xmlns:v="urn:schemas-microsoft-com:vml" Requires="v">
                <p:oleObj spid="_x0000_s4111" name="Equation" r:id="rId8" imgW="1168200" imgH="736560" progId="Equation.DSMT4">
                  <p:embed/>
                </p:oleObj>
              </mc:Choice>
              <mc:Fallback>
                <p:oleObj name="Equation" r:id="rId8" imgW="1168200" imgH="736560" progId="Equation.DSMT4">
                  <p:embed/>
                  <p:pic>
                    <p:nvPicPr>
                      <p:cNvPr id="0" name=""/>
                      <p:cNvPicPr/>
                      <p:nvPr/>
                    </p:nvPicPr>
                    <p:blipFill>
                      <a:blip r:embed="rId9"/>
                      <a:stretch>
                        <a:fillRect/>
                      </a:stretch>
                    </p:blipFill>
                    <p:spPr>
                      <a:xfrm>
                        <a:off x="4343401" y="2540000"/>
                        <a:ext cx="1168400" cy="7366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578533055"/>
              </p:ext>
            </p:extLst>
          </p:nvPr>
        </p:nvGraphicFramePr>
        <p:xfrm>
          <a:off x="5562601" y="2540000"/>
          <a:ext cx="2006600" cy="736600"/>
        </p:xfrm>
        <a:graphic>
          <a:graphicData uri="http://schemas.openxmlformats.org/presentationml/2006/ole">
            <mc:AlternateContent xmlns:mc="http://schemas.openxmlformats.org/markup-compatibility/2006">
              <mc:Choice xmlns:v="urn:schemas-microsoft-com:vml" Requires="v">
                <p:oleObj spid="_x0000_s4112" name="Equation" r:id="rId10" imgW="2006280" imgH="736560" progId="Equation.DSMT4">
                  <p:embed/>
                </p:oleObj>
              </mc:Choice>
              <mc:Fallback>
                <p:oleObj name="Equation" r:id="rId10" imgW="2006280" imgH="736560" progId="Equation.DSMT4">
                  <p:embed/>
                  <p:pic>
                    <p:nvPicPr>
                      <p:cNvPr id="0" name=""/>
                      <p:cNvPicPr/>
                      <p:nvPr/>
                    </p:nvPicPr>
                    <p:blipFill>
                      <a:blip r:embed="rId11"/>
                      <a:stretch>
                        <a:fillRect/>
                      </a:stretch>
                    </p:blipFill>
                    <p:spPr>
                      <a:xfrm>
                        <a:off x="5562601" y="2540000"/>
                        <a:ext cx="2006600" cy="7366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694611253"/>
              </p:ext>
            </p:extLst>
          </p:nvPr>
        </p:nvGraphicFramePr>
        <p:xfrm>
          <a:off x="4343400" y="3429000"/>
          <a:ext cx="1384300" cy="723900"/>
        </p:xfrm>
        <a:graphic>
          <a:graphicData uri="http://schemas.openxmlformats.org/presentationml/2006/ole">
            <mc:AlternateContent xmlns:mc="http://schemas.openxmlformats.org/markup-compatibility/2006">
              <mc:Choice xmlns:v="urn:schemas-microsoft-com:vml" Requires="v">
                <p:oleObj spid="_x0000_s4113" name="Equation" r:id="rId12" imgW="1384200" imgH="723600" progId="Equation.DSMT4">
                  <p:embed/>
                </p:oleObj>
              </mc:Choice>
              <mc:Fallback>
                <p:oleObj name="Equation" r:id="rId12" imgW="1384200" imgH="723600" progId="Equation.DSMT4">
                  <p:embed/>
                  <p:pic>
                    <p:nvPicPr>
                      <p:cNvPr id="0" name=""/>
                      <p:cNvPicPr/>
                      <p:nvPr/>
                    </p:nvPicPr>
                    <p:blipFill>
                      <a:blip r:embed="rId13"/>
                      <a:stretch>
                        <a:fillRect/>
                      </a:stretch>
                    </p:blipFill>
                    <p:spPr>
                      <a:xfrm>
                        <a:off x="4343400" y="3429000"/>
                        <a:ext cx="1384300" cy="7239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059914406"/>
              </p:ext>
            </p:extLst>
          </p:nvPr>
        </p:nvGraphicFramePr>
        <p:xfrm>
          <a:off x="5764549" y="3429000"/>
          <a:ext cx="2311400" cy="723900"/>
        </p:xfrm>
        <a:graphic>
          <a:graphicData uri="http://schemas.openxmlformats.org/presentationml/2006/ole">
            <mc:AlternateContent xmlns:mc="http://schemas.openxmlformats.org/markup-compatibility/2006">
              <mc:Choice xmlns:v="urn:schemas-microsoft-com:vml" Requires="v">
                <p:oleObj spid="_x0000_s4114" name="Equation" r:id="rId14" imgW="2311200" imgH="723600" progId="Equation.DSMT4">
                  <p:embed/>
                </p:oleObj>
              </mc:Choice>
              <mc:Fallback>
                <p:oleObj name="Equation" r:id="rId14" imgW="2311200" imgH="723600" progId="Equation.DSMT4">
                  <p:embed/>
                  <p:pic>
                    <p:nvPicPr>
                      <p:cNvPr id="0" name=""/>
                      <p:cNvPicPr/>
                      <p:nvPr/>
                    </p:nvPicPr>
                    <p:blipFill>
                      <a:blip r:embed="rId15"/>
                      <a:stretch>
                        <a:fillRect/>
                      </a:stretch>
                    </p:blipFill>
                    <p:spPr>
                      <a:xfrm>
                        <a:off x="5764549" y="3429000"/>
                        <a:ext cx="2311400" cy="7239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663248841"/>
              </p:ext>
            </p:extLst>
          </p:nvPr>
        </p:nvGraphicFramePr>
        <p:xfrm>
          <a:off x="4318002" y="4279900"/>
          <a:ext cx="1612900" cy="736600"/>
        </p:xfrm>
        <a:graphic>
          <a:graphicData uri="http://schemas.openxmlformats.org/presentationml/2006/ole">
            <mc:AlternateContent xmlns:mc="http://schemas.openxmlformats.org/markup-compatibility/2006">
              <mc:Choice xmlns:v="urn:schemas-microsoft-com:vml" Requires="v">
                <p:oleObj spid="_x0000_s4115" name="Equation" r:id="rId16" imgW="1612800" imgH="736560" progId="Equation.DSMT4">
                  <p:embed/>
                </p:oleObj>
              </mc:Choice>
              <mc:Fallback>
                <p:oleObj name="Equation" r:id="rId16" imgW="1612800" imgH="736560" progId="Equation.DSMT4">
                  <p:embed/>
                  <p:pic>
                    <p:nvPicPr>
                      <p:cNvPr id="0" name=""/>
                      <p:cNvPicPr/>
                      <p:nvPr/>
                    </p:nvPicPr>
                    <p:blipFill>
                      <a:blip r:embed="rId17"/>
                      <a:stretch>
                        <a:fillRect/>
                      </a:stretch>
                    </p:blipFill>
                    <p:spPr>
                      <a:xfrm>
                        <a:off x="4318002" y="4279900"/>
                        <a:ext cx="1612900" cy="7366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794986360"/>
              </p:ext>
            </p:extLst>
          </p:nvPr>
        </p:nvGraphicFramePr>
        <p:xfrm>
          <a:off x="5925127" y="4279900"/>
          <a:ext cx="2692400" cy="736600"/>
        </p:xfrm>
        <a:graphic>
          <a:graphicData uri="http://schemas.openxmlformats.org/presentationml/2006/ole">
            <mc:AlternateContent xmlns:mc="http://schemas.openxmlformats.org/markup-compatibility/2006">
              <mc:Choice xmlns:v="urn:schemas-microsoft-com:vml" Requires="v">
                <p:oleObj spid="_x0000_s4116" name="Equation" r:id="rId18" imgW="2692080" imgH="736560" progId="Equation.DSMT4">
                  <p:embed/>
                </p:oleObj>
              </mc:Choice>
              <mc:Fallback>
                <p:oleObj name="Equation" r:id="rId18" imgW="2692080" imgH="736560" progId="Equation.DSMT4">
                  <p:embed/>
                  <p:pic>
                    <p:nvPicPr>
                      <p:cNvPr id="0" name=""/>
                      <p:cNvPicPr/>
                      <p:nvPr/>
                    </p:nvPicPr>
                    <p:blipFill>
                      <a:blip r:embed="rId19"/>
                      <a:stretch>
                        <a:fillRect/>
                      </a:stretch>
                    </p:blipFill>
                    <p:spPr>
                      <a:xfrm>
                        <a:off x="5925127" y="4279900"/>
                        <a:ext cx="2692400" cy="7366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561376688"/>
              </p:ext>
            </p:extLst>
          </p:nvPr>
        </p:nvGraphicFramePr>
        <p:xfrm>
          <a:off x="4343401" y="5202382"/>
          <a:ext cx="1244600" cy="673100"/>
        </p:xfrm>
        <a:graphic>
          <a:graphicData uri="http://schemas.openxmlformats.org/presentationml/2006/ole">
            <mc:AlternateContent xmlns:mc="http://schemas.openxmlformats.org/markup-compatibility/2006">
              <mc:Choice xmlns:v="urn:schemas-microsoft-com:vml" Requires="v">
                <p:oleObj spid="_x0000_s4117" name="Equation" r:id="rId20" imgW="1244520" imgH="672840" progId="Equation.DSMT4">
                  <p:embed/>
                </p:oleObj>
              </mc:Choice>
              <mc:Fallback>
                <p:oleObj name="Equation" r:id="rId20" imgW="1244520" imgH="672840" progId="Equation.DSMT4">
                  <p:embed/>
                  <p:pic>
                    <p:nvPicPr>
                      <p:cNvPr id="0" name=""/>
                      <p:cNvPicPr/>
                      <p:nvPr/>
                    </p:nvPicPr>
                    <p:blipFill>
                      <a:blip r:embed="rId21"/>
                      <a:stretch>
                        <a:fillRect/>
                      </a:stretch>
                    </p:blipFill>
                    <p:spPr>
                      <a:xfrm>
                        <a:off x="4343401" y="5202382"/>
                        <a:ext cx="1244600" cy="6731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031338080"/>
              </p:ext>
            </p:extLst>
          </p:nvPr>
        </p:nvGraphicFramePr>
        <p:xfrm>
          <a:off x="5562601" y="5198918"/>
          <a:ext cx="1016000" cy="673100"/>
        </p:xfrm>
        <a:graphic>
          <a:graphicData uri="http://schemas.openxmlformats.org/presentationml/2006/ole">
            <mc:AlternateContent xmlns:mc="http://schemas.openxmlformats.org/markup-compatibility/2006">
              <mc:Choice xmlns:v="urn:schemas-microsoft-com:vml" Requires="v">
                <p:oleObj spid="_x0000_s4118" name="Equation" r:id="rId22" imgW="1015920" imgH="672840" progId="Equation.DSMT4">
                  <p:embed/>
                </p:oleObj>
              </mc:Choice>
              <mc:Fallback>
                <p:oleObj name="Equation" r:id="rId22" imgW="1015920" imgH="672840" progId="Equation.DSMT4">
                  <p:embed/>
                  <p:pic>
                    <p:nvPicPr>
                      <p:cNvPr id="0" name=""/>
                      <p:cNvPicPr/>
                      <p:nvPr/>
                    </p:nvPicPr>
                    <p:blipFill>
                      <a:blip r:embed="rId23"/>
                      <a:stretch>
                        <a:fillRect/>
                      </a:stretch>
                    </p:blipFill>
                    <p:spPr>
                      <a:xfrm>
                        <a:off x="5562601" y="5198918"/>
                        <a:ext cx="1016000" cy="6731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809244742"/>
              </p:ext>
            </p:extLst>
          </p:nvPr>
        </p:nvGraphicFramePr>
        <p:xfrm>
          <a:off x="6477001" y="5181600"/>
          <a:ext cx="1625600" cy="698500"/>
        </p:xfrm>
        <a:graphic>
          <a:graphicData uri="http://schemas.openxmlformats.org/presentationml/2006/ole">
            <mc:AlternateContent xmlns:mc="http://schemas.openxmlformats.org/markup-compatibility/2006">
              <mc:Choice xmlns:v="urn:schemas-microsoft-com:vml" Requires="v">
                <p:oleObj spid="_x0000_s4119" name="Equation" r:id="rId24" imgW="1625400" imgH="698400" progId="Equation.DSMT4">
                  <p:embed/>
                </p:oleObj>
              </mc:Choice>
              <mc:Fallback>
                <p:oleObj name="Equation" r:id="rId24" imgW="1625400" imgH="698400" progId="Equation.DSMT4">
                  <p:embed/>
                  <p:pic>
                    <p:nvPicPr>
                      <p:cNvPr id="0" name=""/>
                      <p:cNvPicPr/>
                      <p:nvPr/>
                    </p:nvPicPr>
                    <p:blipFill>
                      <a:blip r:embed="rId25"/>
                      <a:stretch>
                        <a:fillRect/>
                      </a:stretch>
                    </p:blipFill>
                    <p:spPr>
                      <a:xfrm>
                        <a:off x="6477001" y="5181600"/>
                        <a:ext cx="1625600" cy="698500"/>
                      </a:xfrm>
                      <a:prstGeom prst="rect">
                        <a:avLst/>
                      </a:prstGeom>
                    </p:spPr>
                  </p:pic>
                </p:oleObj>
              </mc:Fallback>
            </mc:AlternateContent>
          </a:graphicData>
        </a:graphic>
      </p:graphicFrame>
    </p:spTree>
    <p:extLst>
      <p:ext uri="{BB962C8B-B14F-4D97-AF65-F5344CB8AC3E}">
        <p14:creationId xmlns:p14="http://schemas.microsoft.com/office/powerpoint/2010/main" val="599960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solidFill>
                  <a:prstClr val="black"/>
                </a:solidFill>
              </a:rPr>
              <a:t>     </a:t>
            </a:r>
          </a:p>
        </p:txBody>
      </p:sp>
      <p:sp>
        <p:nvSpPr>
          <p:cNvPr id="20" name="TextBox 19"/>
          <p:cNvSpPr txBox="1"/>
          <p:nvPr/>
        </p:nvSpPr>
        <p:spPr>
          <a:xfrm>
            <a:off x="1600210" y="3733800"/>
            <a:ext cx="780983" cy="369332"/>
          </a:xfrm>
          <a:prstGeom prst="rect">
            <a:avLst/>
          </a:prstGeom>
          <a:noFill/>
        </p:spPr>
        <p:txBody>
          <a:bodyPr wrap="none" rtlCol="0">
            <a:spAutoFit/>
          </a:bodyPr>
          <a:lstStyle/>
          <a:p>
            <a:r>
              <a:rPr lang="en-US" dirty="0">
                <a:solidFill>
                  <a:prstClr val="black"/>
                </a:solidFill>
              </a:rPr>
              <a:t>Ví dụ: </a:t>
            </a:r>
          </a:p>
        </p:txBody>
      </p:sp>
      <p:pic>
        <p:nvPicPr>
          <p:cNvPr id="822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35" y="1704207"/>
            <a:ext cx="7708811" cy="515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Alternate Process 22"/>
          <p:cNvSpPr/>
          <p:nvPr/>
        </p:nvSpPr>
        <p:spPr>
          <a:xfrm>
            <a:off x="2174851" y="2315567"/>
            <a:ext cx="5043368" cy="49244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prstClr val="black"/>
                </a:solidFill>
                <a:latin typeface="Times New Roman" pitchFamily="18" charset="0"/>
                <a:cs typeface="Times New Roman" pitchFamily="18" charset="0"/>
              </a:rPr>
              <a:t>Quy tắc cộng hai phân số khác mẫu:</a:t>
            </a:r>
          </a:p>
        </p:txBody>
      </p:sp>
      <p:sp>
        <p:nvSpPr>
          <p:cNvPr id="24" name="Round Diagonal Corner Rectangle 23"/>
          <p:cNvSpPr/>
          <p:nvPr/>
        </p:nvSpPr>
        <p:spPr>
          <a:xfrm>
            <a:off x="2381183" y="2814917"/>
            <a:ext cx="4648200" cy="2228138"/>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3000" dirty="0">
                <a:solidFill>
                  <a:prstClr val="white"/>
                </a:solidFill>
                <a:latin typeface="Times New Roman" pitchFamily="18" charset="0"/>
                <a:cs typeface="Times New Roman" pitchFamily="18" charset="0"/>
              </a:rPr>
              <a:t>Muốn cộng hai phân số có mẫu khác nhau, ta quy đồng mẫu số của chúng, sau đó cộng hai phân số có cùng mẫu.</a:t>
            </a:r>
          </a:p>
        </p:txBody>
      </p:sp>
    </p:spTree>
    <p:extLst>
      <p:ext uri="{BB962C8B-B14F-4D97-AF65-F5344CB8AC3E}">
        <p14:creationId xmlns:p14="http://schemas.microsoft.com/office/powerpoint/2010/main" val="2740948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solidFill>
                  <a:prstClr val="black"/>
                </a:solidFill>
              </a:rPr>
              <a:t>     </a:t>
            </a:r>
          </a:p>
        </p:txBody>
      </p:sp>
      <p:sp>
        <p:nvSpPr>
          <p:cNvPr id="3" name="TextBox 2"/>
          <p:cNvSpPr txBox="1"/>
          <p:nvPr/>
        </p:nvSpPr>
        <p:spPr>
          <a:xfrm>
            <a:off x="1066800" y="1593273"/>
            <a:ext cx="4368504" cy="477054"/>
          </a:xfrm>
          <a:prstGeom prst="rect">
            <a:avLst/>
          </a:prstGeom>
          <a:noFill/>
        </p:spPr>
        <p:txBody>
          <a:bodyPr wrap="none" rtlCol="0">
            <a:spAutoFit/>
          </a:bodyPr>
          <a:lstStyle/>
          <a:p>
            <a:r>
              <a:rPr lang="en-US" sz="2500" b="1" dirty="0">
                <a:solidFill>
                  <a:srgbClr val="F79646">
                    <a:lumMod val="75000"/>
                  </a:srgbClr>
                </a:solidFill>
                <a:latin typeface="Times New Roman" pitchFamily="18" charset="0"/>
                <a:cs typeface="Times New Roman" pitchFamily="18" charset="0"/>
                <a:sym typeface="Wingdings 2"/>
              </a:rPr>
              <a:t> </a:t>
            </a:r>
            <a:r>
              <a:rPr lang="en-US" sz="2500" b="1" dirty="0">
                <a:solidFill>
                  <a:srgbClr val="F79646">
                    <a:lumMod val="75000"/>
                  </a:srgbClr>
                </a:solidFill>
                <a:latin typeface="Times New Roman" pitchFamily="18" charset="0"/>
                <a:cs typeface="Times New Roman" pitchFamily="18" charset="0"/>
              </a:rPr>
              <a:t>Cộng hai phân số khác mẫu</a:t>
            </a:r>
          </a:p>
        </p:txBody>
      </p:sp>
      <p:sp>
        <p:nvSpPr>
          <p:cNvPr id="5" name="TextBox 4"/>
          <p:cNvSpPr txBox="1"/>
          <p:nvPr/>
        </p:nvSpPr>
        <p:spPr>
          <a:xfrm>
            <a:off x="990610" y="1981200"/>
            <a:ext cx="995785" cy="477054"/>
          </a:xfrm>
          <a:prstGeom prst="rect">
            <a:avLst/>
          </a:prstGeom>
          <a:noFill/>
        </p:spPr>
        <p:txBody>
          <a:bodyPr wrap="none" rtlCol="0">
            <a:spAutoFit/>
          </a:bodyPr>
          <a:lstStyle/>
          <a:p>
            <a:r>
              <a:rPr lang="en-US" sz="2500" u="sng" dirty="0">
                <a:solidFill>
                  <a:prstClr val="black"/>
                </a:solidFill>
                <a:latin typeface="Times New Roman" pitchFamily="18" charset="0"/>
                <a:cs typeface="Times New Roman" pitchFamily="18" charset="0"/>
              </a:rPr>
              <a:t>Ví dụ</a:t>
            </a:r>
            <a:r>
              <a:rPr lang="en-US" sz="2500" dirty="0">
                <a:solidFill>
                  <a:prstClr val="black"/>
                </a:solidFill>
                <a:latin typeface="Times New Roman" pitchFamily="18" charset="0"/>
                <a:cs typeface="Times New Roman"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3071125593"/>
              </p:ext>
            </p:extLst>
          </p:nvPr>
        </p:nvGraphicFramePr>
        <p:xfrm>
          <a:off x="1488492" y="2482499"/>
          <a:ext cx="762000" cy="673100"/>
        </p:xfrm>
        <a:graphic>
          <a:graphicData uri="http://schemas.openxmlformats.org/presentationml/2006/ole">
            <mc:AlternateContent xmlns:mc="http://schemas.openxmlformats.org/markup-compatibility/2006">
              <mc:Choice xmlns:v="urn:schemas-microsoft-com:vml" Requires="v">
                <p:oleObj spid="_x0000_s5127" name="Equation" r:id="rId4" imgW="761760" imgH="672840" progId="Equation.DSMT4">
                  <p:embed/>
                </p:oleObj>
              </mc:Choice>
              <mc:Fallback>
                <p:oleObj name="Equation" r:id="rId4" imgW="761760" imgH="672840" progId="Equation.DSMT4">
                  <p:embed/>
                  <p:pic>
                    <p:nvPicPr>
                      <p:cNvPr id="0" name=""/>
                      <p:cNvPicPr/>
                      <p:nvPr/>
                    </p:nvPicPr>
                    <p:blipFill>
                      <a:blip r:embed="rId5"/>
                      <a:stretch>
                        <a:fillRect/>
                      </a:stretch>
                    </p:blipFill>
                    <p:spPr>
                      <a:xfrm>
                        <a:off x="1488492" y="2482499"/>
                        <a:ext cx="762000" cy="673100"/>
                      </a:xfrm>
                      <a:prstGeom prst="rect">
                        <a:avLst/>
                      </a:prstGeom>
                    </p:spPr>
                  </p:pic>
                </p:oleObj>
              </mc:Fallback>
            </mc:AlternateContent>
          </a:graphicData>
        </a:graphic>
      </p:graphicFrame>
      <p:sp>
        <p:nvSpPr>
          <p:cNvPr id="12" name="Rectangle 11"/>
          <p:cNvSpPr/>
          <p:nvPr/>
        </p:nvSpPr>
        <p:spPr>
          <a:xfrm>
            <a:off x="2514600" y="2590800"/>
            <a:ext cx="2595582" cy="369332"/>
          </a:xfrm>
          <a:prstGeom prst="rect">
            <a:avLst/>
          </a:prstGeom>
        </p:spPr>
        <p:txBody>
          <a:bodyPr wrap="none">
            <a:spAutoFit/>
          </a:bodyPr>
          <a:lstStyle/>
          <a:p>
            <a:pPr>
              <a:spcBef>
                <a:spcPct val="50000"/>
              </a:spcBef>
            </a:pPr>
            <a:r>
              <a:rPr lang="en-US" altLang="en-US" b="1" dirty="0">
                <a:solidFill>
                  <a:prstClr val="black">
                    <a:lumMod val="95000"/>
                    <a:lumOff val="5000"/>
                  </a:prstClr>
                </a:solidFill>
                <a:latin typeface="Times New Roman" pitchFamily="18" charset="0"/>
                <a:cs typeface="Times New Roman" pitchFamily="18" charset="0"/>
              </a:rPr>
              <a:t>MSC = BCNN (3;5) = 15</a:t>
            </a:r>
          </a:p>
        </p:txBody>
      </p:sp>
      <p:graphicFrame>
        <p:nvGraphicFramePr>
          <p:cNvPr id="14" name="Object 13"/>
          <p:cNvGraphicFramePr>
            <a:graphicFrameLocks noChangeAspect="1"/>
          </p:cNvGraphicFramePr>
          <p:nvPr>
            <p:extLst>
              <p:ext uri="{D42A27DB-BD31-4B8C-83A1-F6EECF244321}">
                <p14:modId xmlns:p14="http://schemas.microsoft.com/office/powerpoint/2010/main" val="3371153016"/>
              </p:ext>
            </p:extLst>
          </p:nvPr>
        </p:nvGraphicFramePr>
        <p:xfrm>
          <a:off x="1371600" y="3441700"/>
          <a:ext cx="762000" cy="673100"/>
        </p:xfrm>
        <a:graphic>
          <a:graphicData uri="http://schemas.openxmlformats.org/presentationml/2006/ole">
            <mc:AlternateContent xmlns:mc="http://schemas.openxmlformats.org/markup-compatibility/2006">
              <mc:Choice xmlns:v="urn:schemas-microsoft-com:vml" Requires="v">
                <p:oleObj spid="_x0000_s5128" name="Equation" r:id="rId6" imgW="762120" imgH="673200" progId="Equation.DSMT4">
                  <p:embed/>
                </p:oleObj>
              </mc:Choice>
              <mc:Fallback>
                <p:oleObj name="Equation" r:id="rId6" imgW="762120" imgH="673200" progId="Equation.DSMT4">
                  <p:embed/>
                  <p:pic>
                    <p:nvPicPr>
                      <p:cNvPr id="0" name=""/>
                      <p:cNvPicPr/>
                      <p:nvPr/>
                    </p:nvPicPr>
                    <p:blipFill>
                      <a:blip r:embed="rId7"/>
                      <a:stretch>
                        <a:fillRect/>
                      </a:stretch>
                    </p:blipFill>
                    <p:spPr>
                      <a:xfrm>
                        <a:off x="1371600" y="3441700"/>
                        <a:ext cx="762000" cy="673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628874332"/>
              </p:ext>
            </p:extLst>
          </p:nvPr>
        </p:nvGraphicFramePr>
        <p:xfrm>
          <a:off x="2209801" y="3441700"/>
          <a:ext cx="1397000" cy="673100"/>
        </p:xfrm>
        <a:graphic>
          <a:graphicData uri="http://schemas.openxmlformats.org/presentationml/2006/ole">
            <mc:AlternateContent xmlns:mc="http://schemas.openxmlformats.org/markup-compatibility/2006">
              <mc:Choice xmlns:v="urn:schemas-microsoft-com:vml" Requires="v">
                <p:oleObj spid="_x0000_s5129" name="Equation" r:id="rId8" imgW="1396800" imgH="672840" progId="Equation.DSMT4">
                  <p:embed/>
                </p:oleObj>
              </mc:Choice>
              <mc:Fallback>
                <p:oleObj name="Equation" r:id="rId8" imgW="1396800" imgH="672840" progId="Equation.DSMT4">
                  <p:embed/>
                  <p:pic>
                    <p:nvPicPr>
                      <p:cNvPr id="0" name=""/>
                      <p:cNvPicPr/>
                      <p:nvPr/>
                    </p:nvPicPr>
                    <p:blipFill>
                      <a:blip r:embed="rId9"/>
                      <a:stretch>
                        <a:fillRect/>
                      </a:stretch>
                    </p:blipFill>
                    <p:spPr>
                      <a:xfrm>
                        <a:off x="2209801" y="3441700"/>
                        <a:ext cx="1397000" cy="6731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46562430"/>
              </p:ext>
            </p:extLst>
          </p:nvPr>
        </p:nvGraphicFramePr>
        <p:xfrm>
          <a:off x="1117600" y="4203700"/>
          <a:ext cx="1092200" cy="673100"/>
        </p:xfrm>
        <a:graphic>
          <a:graphicData uri="http://schemas.openxmlformats.org/presentationml/2006/ole">
            <mc:AlternateContent xmlns:mc="http://schemas.openxmlformats.org/markup-compatibility/2006">
              <mc:Choice xmlns:v="urn:schemas-microsoft-com:vml" Requires="v">
                <p:oleObj spid="_x0000_s5130" name="Equation" r:id="rId10" imgW="1091880" imgH="672840" progId="Equation.DSMT4">
                  <p:embed/>
                </p:oleObj>
              </mc:Choice>
              <mc:Fallback>
                <p:oleObj name="Equation" r:id="rId10" imgW="1091880" imgH="672840" progId="Equation.DSMT4">
                  <p:embed/>
                  <p:pic>
                    <p:nvPicPr>
                      <p:cNvPr id="0" name=""/>
                      <p:cNvPicPr/>
                      <p:nvPr/>
                    </p:nvPicPr>
                    <p:blipFill>
                      <a:blip r:embed="rId11"/>
                      <a:stretch>
                        <a:fillRect/>
                      </a:stretch>
                    </p:blipFill>
                    <p:spPr>
                      <a:xfrm>
                        <a:off x="1117600" y="4203700"/>
                        <a:ext cx="1092200" cy="6731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600704406"/>
              </p:ext>
            </p:extLst>
          </p:nvPr>
        </p:nvGraphicFramePr>
        <p:xfrm>
          <a:off x="1155700" y="5041900"/>
          <a:ext cx="520700" cy="673100"/>
        </p:xfrm>
        <a:graphic>
          <a:graphicData uri="http://schemas.openxmlformats.org/presentationml/2006/ole">
            <mc:AlternateContent xmlns:mc="http://schemas.openxmlformats.org/markup-compatibility/2006">
              <mc:Choice xmlns:v="urn:schemas-microsoft-com:vml" Requires="v">
                <p:oleObj spid="_x0000_s5131" name="Equation" r:id="rId12" imgW="520560" imgH="672840" progId="Equation.DSMT4">
                  <p:embed/>
                </p:oleObj>
              </mc:Choice>
              <mc:Fallback>
                <p:oleObj name="Equation" r:id="rId12" imgW="520560" imgH="672840" progId="Equation.DSMT4">
                  <p:embed/>
                  <p:pic>
                    <p:nvPicPr>
                      <p:cNvPr id="0" name=""/>
                      <p:cNvPicPr/>
                      <p:nvPr/>
                    </p:nvPicPr>
                    <p:blipFill>
                      <a:blip r:embed="rId13"/>
                      <a:stretch>
                        <a:fillRect/>
                      </a:stretch>
                    </p:blipFill>
                    <p:spPr>
                      <a:xfrm>
                        <a:off x="1155700" y="5041900"/>
                        <a:ext cx="520700" cy="673100"/>
                      </a:xfrm>
                      <a:prstGeom prst="rect">
                        <a:avLst/>
                      </a:prstGeom>
                    </p:spPr>
                  </p:pic>
                </p:oleObj>
              </mc:Fallback>
            </mc:AlternateContent>
          </a:graphicData>
        </a:graphic>
      </p:graphicFrame>
    </p:spTree>
    <p:extLst>
      <p:ext uri="{BB962C8B-B14F-4D97-AF65-F5344CB8AC3E}">
        <p14:creationId xmlns:p14="http://schemas.microsoft.com/office/powerpoint/2010/main" val="3146589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0"/>
                                        <p:tgtEl>
                                          <p:spTgt spid="14"/>
                                        </p:tgtEl>
                                      </p:cBhvr>
                                    </p:animEffect>
                                    <p:anim calcmode="lin" valueType="num">
                                      <p:cBhvr>
                                        <p:cTn id="50" dur="2000" fill="hold"/>
                                        <p:tgtEl>
                                          <p:spTgt spid="14"/>
                                        </p:tgtEl>
                                        <p:attrNameLst>
                                          <p:attrName>ppt_w</p:attrName>
                                        </p:attrNameLst>
                                      </p:cBhvr>
                                      <p:tavLst>
                                        <p:tav tm="0" fmla="#ppt_w*sin(2.5*pi*$)">
                                          <p:val>
                                            <p:fltVal val="0"/>
                                          </p:val>
                                        </p:tav>
                                        <p:tav tm="100000">
                                          <p:val>
                                            <p:fltVal val="1"/>
                                          </p:val>
                                        </p:tav>
                                      </p:tavLst>
                                    </p:anim>
                                    <p:anim calcmode="lin" valueType="num">
                                      <p:cBhvr>
                                        <p:cTn id="51" dur="2000" fill="hold"/>
                                        <p:tgtEl>
                                          <p:spTgt spid="14"/>
                                        </p:tgtEl>
                                        <p:attrNameLst>
                                          <p:attrName>ppt_h</p:attrName>
                                        </p:attrNameLst>
                                      </p:cBhvr>
                                      <p:tavLst>
                                        <p:tav tm="0">
                                          <p:val>
                                            <p:strVal val="#ppt_h"/>
                                          </p:val>
                                        </p:tav>
                                        <p:tav tm="100000">
                                          <p:val>
                                            <p:strVal val="#ppt_h"/>
                                          </p:val>
                                        </p:tav>
                                      </p:tavLst>
                                    </p:anim>
                                  </p:childTnLst>
                                </p:cTn>
                              </p:par>
                              <p:par>
                                <p:cTn id="52" presetID="45"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000"/>
                                        <p:tgtEl>
                                          <p:spTgt spid="17"/>
                                        </p:tgtEl>
                                      </p:cBhvr>
                                    </p:animEffect>
                                    <p:anim calcmode="lin" valueType="num">
                                      <p:cBhvr>
                                        <p:cTn id="55" dur="2000" fill="hold"/>
                                        <p:tgtEl>
                                          <p:spTgt spid="17"/>
                                        </p:tgtEl>
                                        <p:attrNameLst>
                                          <p:attrName>ppt_w</p:attrName>
                                        </p:attrNameLst>
                                      </p:cBhvr>
                                      <p:tavLst>
                                        <p:tav tm="0" fmla="#ppt_w*sin(2.5*pi*$)">
                                          <p:val>
                                            <p:fltVal val="0"/>
                                          </p:val>
                                        </p:tav>
                                        <p:tav tm="100000">
                                          <p:val>
                                            <p:fltVal val="1"/>
                                          </p:val>
                                        </p:tav>
                                      </p:tavLst>
                                    </p:anim>
                                    <p:anim calcmode="lin" valueType="num">
                                      <p:cBhvr>
                                        <p:cTn id="56" dur="2000" fill="hold"/>
                                        <p:tgtEl>
                                          <p:spTgt spid="17"/>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000"/>
                                        <p:tgtEl>
                                          <p:spTgt spid="18"/>
                                        </p:tgtEl>
                                      </p:cBhvr>
                                    </p:animEffect>
                                    <p:anim calcmode="lin" valueType="num">
                                      <p:cBhvr>
                                        <p:cTn id="60" dur="2000" fill="hold"/>
                                        <p:tgtEl>
                                          <p:spTgt spid="18"/>
                                        </p:tgtEl>
                                        <p:attrNameLst>
                                          <p:attrName>ppt_w</p:attrName>
                                        </p:attrNameLst>
                                      </p:cBhvr>
                                      <p:tavLst>
                                        <p:tav tm="0" fmla="#ppt_w*sin(2.5*pi*$)">
                                          <p:val>
                                            <p:fltVal val="0"/>
                                          </p:val>
                                        </p:tav>
                                        <p:tav tm="100000">
                                          <p:val>
                                            <p:fltVal val="1"/>
                                          </p:val>
                                        </p:tav>
                                      </p:tavLst>
                                    </p:anim>
                                    <p:anim calcmode="lin" valueType="num">
                                      <p:cBhvr>
                                        <p:cTn id="61"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solidFill>
                  <a:prstClr val="black"/>
                </a:solidFill>
              </a:rPr>
              <a:t>     </a:t>
            </a:r>
          </a:p>
        </p:txBody>
      </p:sp>
      <p:sp>
        <p:nvSpPr>
          <p:cNvPr id="3" name="TextBox 2"/>
          <p:cNvSpPr txBox="1"/>
          <p:nvPr/>
        </p:nvSpPr>
        <p:spPr>
          <a:xfrm>
            <a:off x="1066800" y="1593273"/>
            <a:ext cx="4368504" cy="477054"/>
          </a:xfrm>
          <a:prstGeom prst="rect">
            <a:avLst/>
          </a:prstGeom>
          <a:noFill/>
        </p:spPr>
        <p:txBody>
          <a:bodyPr wrap="none" rtlCol="0">
            <a:spAutoFit/>
          </a:bodyPr>
          <a:lstStyle/>
          <a:p>
            <a:r>
              <a:rPr lang="en-US" sz="2500" b="1" dirty="0">
                <a:solidFill>
                  <a:srgbClr val="F79646">
                    <a:lumMod val="75000"/>
                  </a:srgbClr>
                </a:solidFill>
                <a:latin typeface="Times New Roman" pitchFamily="18" charset="0"/>
                <a:cs typeface="Times New Roman" pitchFamily="18" charset="0"/>
                <a:sym typeface="Wingdings 2"/>
              </a:rPr>
              <a:t> </a:t>
            </a:r>
            <a:r>
              <a:rPr lang="en-US" sz="2500" b="1" dirty="0">
                <a:solidFill>
                  <a:srgbClr val="F79646">
                    <a:lumMod val="75000"/>
                  </a:srgbClr>
                </a:solidFill>
                <a:latin typeface="Times New Roman" pitchFamily="18" charset="0"/>
                <a:cs typeface="Times New Roman" pitchFamily="18" charset="0"/>
              </a:rPr>
              <a:t>Cộng hai phân số khác mẫu</a:t>
            </a:r>
          </a:p>
        </p:txBody>
      </p:sp>
      <p:sp>
        <p:nvSpPr>
          <p:cNvPr id="5" name="TextBox 4"/>
          <p:cNvSpPr txBox="1"/>
          <p:nvPr/>
        </p:nvSpPr>
        <p:spPr>
          <a:xfrm>
            <a:off x="990600" y="1905000"/>
            <a:ext cx="1386918" cy="477054"/>
          </a:xfrm>
          <a:prstGeom prst="rect">
            <a:avLst/>
          </a:prstGeom>
          <a:noFill/>
        </p:spPr>
        <p:txBody>
          <a:bodyPr wrap="none" rtlCol="0">
            <a:spAutoFit/>
          </a:bodyPr>
          <a:lstStyle/>
          <a:p>
            <a:r>
              <a:rPr lang="en-US" sz="2500" u="sng" dirty="0">
                <a:solidFill>
                  <a:prstClr val="black"/>
                </a:solidFill>
                <a:latin typeface="Times New Roman" pitchFamily="18" charset="0"/>
                <a:cs typeface="Times New Roman" pitchFamily="18" charset="0"/>
              </a:rPr>
              <a:t>Áp dụng</a:t>
            </a:r>
            <a:r>
              <a:rPr lang="en-US" sz="2500" dirty="0">
                <a:solidFill>
                  <a:prstClr val="black"/>
                </a:solidFill>
                <a:latin typeface="Times New Roman" pitchFamily="18" charset="0"/>
                <a:cs typeface="Times New Roman" pitchFamily="18"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3387822475"/>
              </p:ext>
            </p:extLst>
          </p:nvPr>
        </p:nvGraphicFramePr>
        <p:xfrm>
          <a:off x="707824" y="2514600"/>
          <a:ext cx="7750374" cy="3657600"/>
        </p:xfrm>
        <a:graphic>
          <a:graphicData uri="http://schemas.openxmlformats.org/drawingml/2006/table">
            <a:tbl>
              <a:tblPr firstRow="1" bandRow="1">
                <a:tableStyleId>{284E427A-3D55-4303-BF80-6455036E1DE7}</a:tableStyleId>
              </a:tblPr>
              <a:tblGrid>
                <a:gridCol w="2583458">
                  <a:extLst>
                    <a:ext uri="{9D8B030D-6E8A-4147-A177-3AD203B41FA5}">
                      <a16:colId xmlns="" xmlns:a16="http://schemas.microsoft.com/office/drawing/2014/main" val="20000"/>
                    </a:ext>
                  </a:extLst>
                </a:gridCol>
                <a:gridCol w="2583458">
                  <a:extLst>
                    <a:ext uri="{9D8B030D-6E8A-4147-A177-3AD203B41FA5}">
                      <a16:colId xmlns="" xmlns:a16="http://schemas.microsoft.com/office/drawing/2014/main" val="20001"/>
                    </a:ext>
                  </a:extLst>
                </a:gridCol>
                <a:gridCol w="2583458">
                  <a:extLst>
                    <a:ext uri="{9D8B030D-6E8A-4147-A177-3AD203B41FA5}">
                      <a16:colId xmlns="" xmlns:a16="http://schemas.microsoft.com/office/drawing/2014/main" val="20002"/>
                    </a:ext>
                  </a:extLst>
                </a:gridCol>
              </a:tblGrid>
              <a:tr h="370840">
                <a:tc>
                  <a:txBody>
                    <a:bodyPr/>
                    <a:lstStyle/>
                    <a:p>
                      <a:r>
                        <a:rPr lang="en-US" baseline="0" dirty="0">
                          <a:solidFill>
                            <a:schemeClr val="tx1"/>
                          </a:solidFill>
                        </a:rPr>
                        <a:t> </a:t>
                      </a:r>
                    </a:p>
                    <a:p>
                      <a:endParaRPr lang="en-US" dirty="0">
                        <a:solidFill>
                          <a:schemeClr val="tx1"/>
                        </a:solidFill>
                      </a:endParaRPr>
                    </a:p>
                  </a:txBody>
                  <a:tcPr>
                    <a:solidFill>
                      <a:schemeClr val="accent5">
                        <a:lumMod val="40000"/>
                        <a:lumOff val="60000"/>
                      </a:schemeClr>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accent6">
                        <a:lumMod val="40000"/>
                        <a:lumOff val="60000"/>
                      </a:schemeClr>
                    </a:solidFill>
                  </a:tcPr>
                </a:tc>
                <a:tc>
                  <a:txBody>
                    <a:bodyPr/>
                    <a:lstStyle/>
                    <a:p>
                      <a:endParaRPr lang="en-US" dirty="0"/>
                    </a:p>
                  </a:txBody>
                  <a:tcPr>
                    <a:solidFill>
                      <a:schemeClr val="accent3">
                        <a:lumMod val="40000"/>
                        <a:lumOff val="60000"/>
                      </a:schemeClr>
                    </a:solidFill>
                  </a:tcPr>
                </a:tc>
                <a:extLst>
                  <a:ext uri="{0D108BD9-81ED-4DB2-BD59-A6C34878D82A}">
                    <a16:rowId xmlns="" xmlns:a16="http://schemas.microsoft.com/office/drawing/2014/main" val="10000"/>
                  </a:ext>
                </a:extLst>
              </a:tr>
            </a:tbl>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66377433"/>
              </p:ext>
            </p:extLst>
          </p:nvPr>
        </p:nvGraphicFramePr>
        <p:xfrm>
          <a:off x="3676650" y="2514600"/>
          <a:ext cx="1422400" cy="673100"/>
        </p:xfrm>
        <a:graphic>
          <a:graphicData uri="http://schemas.openxmlformats.org/presentationml/2006/ole">
            <mc:AlternateContent xmlns:mc="http://schemas.openxmlformats.org/markup-compatibility/2006">
              <mc:Choice xmlns:v="urn:schemas-microsoft-com:vml" Requires="v">
                <p:oleObj spid="_x0000_s6152" name="Equation" r:id="rId4" imgW="1422360" imgH="672840" progId="Equation.DSMT4">
                  <p:embed/>
                </p:oleObj>
              </mc:Choice>
              <mc:Fallback>
                <p:oleObj name="Equation" r:id="rId4" imgW="1422360" imgH="672840" progId="Equation.DSMT4">
                  <p:embed/>
                  <p:pic>
                    <p:nvPicPr>
                      <p:cNvPr id="0" name=""/>
                      <p:cNvPicPr/>
                      <p:nvPr/>
                    </p:nvPicPr>
                    <p:blipFill>
                      <a:blip r:embed="rId5"/>
                      <a:stretch>
                        <a:fillRect/>
                      </a:stretch>
                    </p:blipFill>
                    <p:spPr>
                      <a:xfrm>
                        <a:off x="3676650" y="2514600"/>
                        <a:ext cx="1422400" cy="673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82723361"/>
              </p:ext>
            </p:extLst>
          </p:nvPr>
        </p:nvGraphicFramePr>
        <p:xfrm>
          <a:off x="6311902" y="2514600"/>
          <a:ext cx="1282700" cy="673100"/>
        </p:xfrm>
        <a:graphic>
          <a:graphicData uri="http://schemas.openxmlformats.org/presentationml/2006/ole">
            <mc:AlternateContent xmlns:mc="http://schemas.openxmlformats.org/markup-compatibility/2006">
              <mc:Choice xmlns:v="urn:schemas-microsoft-com:vml" Requires="v">
                <p:oleObj spid="_x0000_s6153" name="Equation" r:id="rId6" imgW="1282680" imgH="672840" progId="Equation.DSMT4">
                  <p:embed/>
                </p:oleObj>
              </mc:Choice>
              <mc:Fallback>
                <p:oleObj name="Equation" r:id="rId6" imgW="1282680" imgH="672840" progId="Equation.DSMT4">
                  <p:embed/>
                  <p:pic>
                    <p:nvPicPr>
                      <p:cNvPr id="0" name=""/>
                      <p:cNvPicPr/>
                      <p:nvPr/>
                    </p:nvPicPr>
                    <p:blipFill>
                      <a:blip r:embed="rId7"/>
                      <a:stretch>
                        <a:fillRect/>
                      </a:stretch>
                    </p:blipFill>
                    <p:spPr>
                      <a:xfrm>
                        <a:off x="6311902" y="2514600"/>
                        <a:ext cx="1282700" cy="673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42120707"/>
              </p:ext>
            </p:extLst>
          </p:nvPr>
        </p:nvGraphicFramePr>
        <p:xfrm>
          <a:off x="948224" y="2514600"/>
          <a:ext cx="1409700" cy="673100"/>
        </p:xfrm>
        <a:graphic>
          <a:graphicData uri="http://schemas.openxmlformats.org/presentationml/2006/ole">
            <mc:AlternateContent xmlns:mc="http://schemas.openxmlformats.org/markup-compatibility/2006">
              <mc:Choice xmlns:v="urn:schemas-microsoft-com:vml" Requires="v">
                <p:oleObj spid="_x0000_s6154" name="Equation" r:id="rId8" imgW="1409400" imgH="672840" progId="Equation.DSMT4">
                  <p:embed/>
                </p:oleObj>
              </mc:Choice>
              <mc:Fallback>
                <p:oleObj name="Equation" r:id="rId8" imgW="1409400" imgH="672840" progId="Equation.DSMT4">
                  <p:embed/>
                  <p:pic>
                    <p:nvPicPr>
                      <p:cNvPr id="0" name=""/>
                      <p:cNvPicPr/>
                      <p:nvPr/>
                    </p:nvPicPr>
                    <p:blipFill>
                      <a:blip r:embed="rId9"/>
                      <a:stretch>
                        <a:fillRect/>
                      </a:stretch>
                    </p:blipFill>
                    <p:spPr>
                      <a:xfrm>
                        <a:off x="948224" y="2514600"/>
                        <a:ext cx="1409700" cy="673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2956733"/>
              </p:ext>
            </p:extLst>
          </p:nvPr>
        </p:nvGraphicFramePr>
        <p:xfrm>
          <a:off x="1012371" y="3296166"/>
          <a:ext cx="1485900" cy="2159000"/>
        </p:xfrm>
        <a:graphic>
          <a:graphicData uri="http://schemas.openxmlformats.org/presentationml/2006/ole">
            <mc:AlternateContent xmlns:mc="http://schemas.openxmlformats.org/markup-compatibility/2006">
              <mc:Choice xmlns:v="urn:schemas-microsoft-com:vml" Requires="v">
                <p:oleObj spid="_x0000_s6155" name="Equation" r:id="rId10" imgW="1485720" imgH="2158920" progId="Equation.DSMT4">
                  <p:embed/>
                </p:oleObj>
              </mc:Choice>
              <mc:Fallback>
                <p:oleObj name="Equation" r:id="rId10" imgW="1485720" imgH="2158920" progId="Equation.DSMT4">
                  <p:embed/>
                  <p:pic>
                    <p:nvPicPr>
                      <p:cNvPr id="0" name=""/>
                      <p:cNvPicPr/>
                      <p:nvPr/>
                    </p:nvPicPr>
                    <p:blipFill>
                      <a:blip r:embed="rId11"/>
                      <a:stretch>
                        <a:fillRect/>
                      </a:stretch>
                    </p:blipFill>
                    <p:spPr>
                      <a:xfrm>
                        <a:off x="1012371" y="3296166"/>
                        <a:ext cx="1485900" cy="21590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23246706"/>
              </p:ext>
            </p:extLst>
          </p:nvPr>
        </p:nvGraphicFramePr>
        <p:xfrm>
          <a:off x="3733800" y="3263900"/>
          <a:ext cx="1384300" cy="2908300"/>
        </p:xfrm>
        <a:graphic>
          <a:graphicData uri="http://schemas.openxmlformats.org/presentationml/2006/ole">
            <mc:AlternateContent xmlns:mc="http://schemas.openxmlformats.org/markup-compatibility/2006">
              <mc:Choice xmlns:v="urn:schemas-microsoft-com:vml" Requires="v">
                <p:oleObj spid="_x0000_s6156" name="Equation" r:id="rId12" imgW="1384200" imgH="2908080" progId="Equation.DSMT4">
                  <p:embed/>
                </p:oleObj>
              </mc:Choice>
              <mc:Fallback>
                <p:oleObj name="Equation" r:id="rId12" imgW="1384200" imgH="2908080" progId="Equation.DSMT4">
                  <p:embed/>
                  <p:pic>
                    <p:nvPicPr>
                      <p:cNvPr id="0" name=""/>
                      <p:cNvPicPr/>
                      <p:nvPr/>
                    </p:nvPicPr>
                    <p:blipFill>
                      <a:blip r:embed="rId13"/>
                      <a:stretch>
                        <a:fillRect/>
                      </a:stretch>
                    </p:blipFill>
                    <p:spPr>
                      <a:xfrm>
                        <a:off x="3733800" y="3263900"/>
                        <a:ext cx="1384300" cy="2908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828453281"/>
              </p:ext>
            </p:extLst>
          </p:nvPr>
        </p:nvGraphicFramePr>
        <p:xfrm>
          <a:off x="6477000" y="3340100"/>
          <a:ext cx="1079500" cy="2146300"/>
        </p:xfrm>
        <a:graphic>
          <a:graphicData uri="http://schemas.openxmlformats.org/presentationml/2006/ole">
            <mc:AlternateContent xmlns:mc="http://schemas.openxmlformats.org/markup-compatibility/2006">
              <mc:Choice xmlns:v="urn:schemas-microsoft-com:vml" Requires="v">
                <p:oleObj spid="_x0000_s6157" name="Equation" r:id="rId14" imgW="1079280" imgH="2145960" progId="Equation.DSMT4">
                  <p:embed/>
                </p:oleObj>
              </mc:Choice>
              <mc:Fallback>
                <p:oleObj name="Equation" r:id="rId14" imgW="1079280" imgH="2145960" progId="Equation.DSMT4">
                  <p:embed/>
                  <p:pic>
                    <p:nvPicPr>
                      <p:cNvPr id="0" name=""/>
                      <p:cNvPicPr/>
                      <p:nvPr/>
                    </p:nvPicPr>
                    <p:blipFill>
                      <a:blip r:embed="rId15"/>
                      <a:stretch>
                        <a:fillRect/>
                      </a:stretch>
                    </p:blipFill>
                    <p:spPr>
                      <a:xfrm>
                        <a:off x="6477000" y="3340100"/>
                        <a:ext cx="1079500" cy="2146300"/>
                      </a:xfrm>
                      <a:prstGeom prst="rect">
                        <a:avLst/>
                      </a:prstGeom>
                    </p:spPr>
                  </p:pic>
                </p:oleObj>
              </mc:Fallback>
            </mc:AlternateContent>
          </a:graphicData>
        </a:graphic>
      </p:graphicFrame>
    </p:spTree>
    <p:extLst>
      <p:ext uri="{BB962C8B-B14F-4D97-AF65-F5344CB8AC3E}">
        <p14:creationId xmlns:p14="http://schemas.microsoft.com/office/powerpoint/2010/main" val="2598489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3E883FF1-366E-498B-9A36-8DC2B818D35B}"/>
              </a:ext>
            </a:extLst>
          </p:cNvPr>
          <p:cNvCxnSpPr/>
          <p:nvPr/>
        </p:nvCxnSpPr>
        <p:spPr>
          <a:xfrm>
            <a:off x="4572010" y="1716315"/>
            <a:ext cx="13855" cy="47606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201FC67B-8E7A-427A-AB48-C5C48A73DB83}"/>
              </a:ext>
            </a:extLst>
          </p:cNvPr>
          <p:cNvSpPr txBox="1"/>
          <p:nvPr/>
        </p:nvSpPr>
        <p:spPr>
          <a:xfrm>
            <a:off x="4698548" y="2351795"/>
            <a:ext cx="1087197" cy="2215991"/>
          </a:xfrm>
          <a:prstGeom prst="rect">
            <a:avLst/>
          </a:prstGeom>
          <a:solidFill>
            <a:srgbClr val="7030A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300" b="1" dirty="0">
                <a:solidFill>
                  <a:srgbClr val="FFFF00"/>
                </a:solidFill>
                <a:latin typeface="Times New Roman" panose="02020603050405020304" pitchFamily="18" charset="0"/>
                <a:cs typeface="Times New Roman" panose="02020603050405020304" pitchFamily="18" charset="0"/>
              </a:rPr>
              <a:t>Cộng hai phân </a:t>
            </a:r>
            <a:r>
              <a:rPr lang="en-US" sz="2300" b="1">
                <a:solidFill>
                  <a:srgbClr val="FFFF00"/>
                </a:solidFill>
                <a:latin typeface="Times New Roman" panose="02020603050405020304" pitchFamily="18" charset="0"/>
                <a:cs typeface="Times New Roman" panose="02020603050405020304" pitchFamily="18" charset="0"/>
              </a:rPr>
              <a:t>số khác mẫu</a:t>
            </a:r>
            <a:endParaRPr lang="en-US" sz="2300" b="1" dirty="0">
              <a:solidFill>
                <a:srgbClr val="FFFF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30012E0D-6F66-44B5-A149-CC14E964B558}"/>
              </a:ext>
            </a:extLst>
          </p:cNvPr>
          <p:cNvSpPr txBox="1"/>
          <p:nvPr/>
        </p:nvSpPr>
        <p:spPr>
          <a:xfrm>
            <a:off x="5981565" y="1582354"/>
            <a:ext cx="2705236"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prstClr val="white"/>
                </a:solidFill>
                <a:latin typeface="Times New Roman" panose="02020603050405020304" pitchFamily="18" charset="0"/>
                <a:cs typeface="Times New Roman" panose="02020603050405020304" pitchFamily="18" charset="0"/>
              </a:rPr>
              <a:t>Rút</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gọn</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và</a:t>
            </a:r>
            <a:r>
              <a:rPr lang="en-US" sz="2200" b="1" dirty="0">
                <a:solidFill>
                  <a:prstClr val="white"/>
                </a:solidFill>
                <a:latin typeface="Times New Roman" panose="02020603050405020304" pitchFamily="18" charset="0"/>
                <a:cs typeface="Times New Roman" panose="02020603050405020304" pitchFamily="18" charset="0"/>
              </a:rPr>
              <a:t> đ</a:t>
            </a:r>
            <a:r>
              <a:rPr lang="vi-VN" sz="2200" b="1" dirty="0">
                <a:solidFill>
                  <a:prstClr val="white"/>
                </a:solidFill>
                <a:latin typeface="Times New Roman" panose="02020603050405020304" pitchFamily="18" charset="0"/>
                <a:cs typeface="Times New Roman" panose="02020603050405020304" pitchFamily="18" charset="0"/>
              </a:rPr>
              <a:t>ư</a:t>
            </a:r>
            <a:r>
              <a:rPr lang="en-US" sz="2200" b="1" dirty="0">
                <a:solidFill>
                  <a:prstClr val="white"/>
                </a:solidFill>
                <a:latin typeface="Times New Roman" panose="02020603050405020304" pitchFamily="18" charset="0"/>
                <a:cs typeface="Times New Roman" panose="02020603050405020304" pitchFamily="18" charset="0"/>
              </a:rPr>
              <a:t>a </a:t>
            </a:r>
            <a:r>
              <a:rPr lang="en-US" sz="2200" b="1" dirty="0" err="1">
                <a:solidFill>
                  <a:prstClr val="white"/>
                </a:solidFill>
                <a:latin typeface="Times New Roman" panose="02020603050405020304" pitchFamily="18" charset="0"/>
                <a:cs typeface="Times New Roman" panose="02020603050405020304" pitchFamily="18" charset="0"/>
              </a:rPr>
              <a:t>về</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mẫu</a:t>
            </a:r>
            <a:r>
              <a:rPr lang="en-US" sz="2200" b="1" dirty="0">
                <a:solidFill>
                  <a:prstClr val="white"/>
                </a:solidFill>
                <a:latin typeface="Times New Roman" panose="02020603050405020304" pitchFamily="18" charset="0"/>
                <a:cs typeface="Times New Roman" panose="02020603050405020304" pitchFamily="18" charset="0"/>
              </a:rPr>
              <a:t> d</a:t>
            </a:r>
            <a:r>
              <a:rPr lang="vi-VN" sz="2200" b="1" dirty="0">
                <a:solidFill>
                  <a:prstClr val="white"/>
                </a:solidFill>
                <a:latin typeface="Times New Roman" panose="02020603050405020304" pitchFamily="18" charset="0"/>
                <a:cs typeface="Times New Roman" panose="02020603050405020304" pitchFamily="18" charset="0"/>
              </a:rPr>
              <a:t>ư</a:t>
            </a:r>
            <a:r>
              <a:rPr lang="en-US" sz="2200" b="1" dirty="0" err="1">
                <a:solidFill>
                  <a:prstClr val="white"/>
                </a:solidFill>
                <a:latin typeface="Times New Roman" panose="02020603050405020304" pitchFamily="18" charset="0"/>
                <a:cs typeface="Times New Roman" panose="02020603050405020304" pitchFamily="18" charset="0"/>
              </a:rPr>
              <a:t>ơng</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5AED4541-D5BD-469A-83E1-41B17119DF24}"/>
              </a:ext>
            </a:extLst>
          </p:cNvPr>
          <p:cNvSpPr txBox="1"/>
          <p:nvPr/>
        </p:nvSpPr>
        <p:spPr>
          <a:xfrm>
            <a:off x="5981566" y="2673890"/>
            <a:ext cx="2705234"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prstClr val="white"/>
                </a:solidFill>
                <a:latin typeface="Times New Roman" panose="02020603050405020304" pitchFamily="18" charset="0"/>
                <a:cs typeface="Times New Roman" panose="02020603050405020304" pitchFamily="18" charset="0"/>
              </a:rPr>
              <a:t>Quy</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đồng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mẫu</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9BEBCD51-B4ED-4C51-BFEE-9C9000600ACF}"/>
              </a:ext>
            </a:extLst>
          </p:cNvPr>
          <p:cNvSpPr txBox="1"/>
          <p:nvPr/>
        </p:nvSpPr>
        <p:spPr>
          <a:xfrm>
            <a:off x="5981567" y="3580393"/>
            <a:ext cx="2705247"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prstClr val="white"/>
                </a:solidFill>
                <a:latin typeface="Times New Roman" panose="02020603050405020304" pitchFamily="18" charset="0"/>
                <a:cs typeface="Times New Roman" panose="02020603050405020304" pitchFamily="18" charset="0"/>
              </a:rPr>
              <a:t>Cộng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hai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phân</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số</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cùng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mẫu</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A5DD2B4C-1401-4021-9E97-023D19098598}"/>
              </a:ext>
            </a:extLst>
          </p:cNvPr>
          <p:cNvSpPr txBox="1"/>
          <p:nvPr/>
        </p:nvSpPr>
        <p:spPr>
          <a:xfrm>
            <a:off x="6006974" y="4807172"/>
            <a:ext cx="2679835"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prstClr val="white"/>
                </a:solidFill>
                <a:latin typeface="Times New Roman" panose="02020603050405020304" pitchFamily="18" charset="0"/>
                <a:cs typeface="Times New Roman" panose="02020603050405020304" pitchFamily="18" charset="0"/>
              </a:rPr>
              <a:t>Rút</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gọn</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kết</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quả</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nếu</a:t>
            </a:r>
            <a:r>
              <a:rPr lang="en-US" sz="2200" b="1" dirty="0">
                <a:solidFill>
                  <a:prstClr val="white"/>
                </a:solidFill>
                <a:latin typeface="Times New Roman" panose="02020603050405020304" pitchFamily="18" charset="0"/>
                <a:cs typeface="Times New Roman" panose="02020603050405020304" pitchFamily="18" charset="0"/>
              </a:rPr>
              <a:t> đ</a:t>
            </a:r>
            <a:r>
              <a:rPr lang="vi-VN" sz="2200" b="1" dirty="0">
                <a:solidFill>
                  <a:prstClr val="white"/>
                </a:solidFill>
                <a:latin typeface="Times New Roman" panose="02020603050405020304" pitchFamily="18" charset="0"/>
                <a:cs typeface="Times New Roman" panose="02020603050405020304" pitchFamily="18" charset="0"/>
              </a:rPr>
              <a:t>ư</a:t>
            </a:r>
            <a:r>
              <a:rPr lang="en-US" sz="2200" b="1" dirty="0" err="1">
                <a:solidFill>
                  <a:prstClr val="white"/>
                </a:solidFill>
                <a:latin typeface="Times New Roman" panose="02020603050405020304" pitchFamily="18" charset="0"/>
                <a:cs typeface="Times New Roman" panose="02020603050405020304" pitchFamily="18" charset="0"/>
              </a:rPr>
              <a:t>ợc</a:t>
            </a:r>
            <a:r>
              <a:rPr lang="en-US" sz="2200" b="1" dirty="0">
                <a:solidFill>
                  <a:prstClr val="white"/>
                </a:solidFill>
                <a:latin typeface="Times New Roman" panose="02020603050405020304" pitchFamily="18" charset="0"/>
                <a:cs typeface="Times New Roman" panose="02020603050405020304" pitchFamily="18" charset="0"/>
              </a:rPr>
              <a:t>)</a:t>
            </a:r>
          </a:p>
        </p:txBody>
      </p:sp>
      <p:cxnSp>
        <p:nvCxnSpPr>
          <p:cNvPr id="25" name="Straight Arrow Connector 24">
            <a:extLst>
              <a:ext uri="{FF2B5EF4-FFF2-40B4-BE49-F238E27FC236}">
                <a16:creationId xmlns="" xmlns:a16="http://schemas.microsoft.com/office/drawing/2014/main" id="{16C7E45C-E23F-4B10-9199-10AF4291B02C}"/>
              </a:ext>
            </a:extLst>
          </p:cNvPr>
          <p:cNvCxnSpPr>
            <a:cxnSpLocks/>
            <a:stCxn id="15" idx="3"/>
            <a:endCxn id="17" idx="1"/>
          </p:cNvCxnSpPr>
          <p:nvPr/>
        </p:nvCxnSpPr>
        <p:spPr>
          <a:xfrm flipV="1">
            <a:off x="5785745" y="1967075"/>
            <a:ext cx="195820" cy="14927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954D1C4C-2E8D-4F1F-8AA8-E88CA0311C28}"/>
              </a:ext>
            </a:extLst>
          </p:cNvPr>
          <p:cNvCxnSpPr>
            <a:cxnSpLocks/>
            <a:stCxn id="15" idx="3"/>
            <a:endCxn id="19" idx="1"/>
          </p:cNvCxnSpPr>
          <p:nvPr/>
        </p:nvCxnSpPr>
        <p:spPr>
          <a:xfrm flipV="1">
            <a:off x="5785745" y="2889334"/>
            <a:ext cx="195821" cy="57045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2C464495-F2AC-480E-B80A-D0415271E14F}"/>
              </a:ext>
            </a:extLst>
          </p:cNvPr>
          <p:cNvCxnSpPr>
            <a:cxnSpLocks/>
            <a:stCxn id="15" idx="3"/>
            <a:endCxn id="21" idx="1"/>
          </p:cNvCxnSpPr>
          <p:nvPr/>
        </p:nvCxnSpPr>
        <p:spPr>
          <a:xfrm>
            <a:off x="5785745" y="3459791"/>
            <a:ext cx="195822" cy="50532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5B619654-39FB-4162-8D74-FBE253F5FF98}"/>
              </a:ext>
            </a:extLst>
          </p:cNvPr>
          <p:cNvCxnSpPr>
            <a:cxnSpLocks/>
            <a:stCxn id="15" idx="3"/>
            <a:endCxn id="23" idx="1"/>
          </p:cNvCxnSpPr>
          <p:nvPr/>
        </p:nvCxnSpPr>
        <p:spPr>
          <a:xfrm>
            <a:off x="5785745" y="3459791"/>
            <a:ext cx="221229" cy="173210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 xmlns:a16="http://schemas.microsoft.com/office/drawing/2014/main" id="{933AFCCA-2089-4CD3-8744-B21676B4BBD2}"/>
              </a:ext>
            </a:extLst>
          </p:cNvPr>
          <p:cNvSpPr>
            <a:spLocks noChangeArrowheads="1"/>
          </p:cNvSpPr>
          <p:nvPr/>
        </p:nvSpPr>
        <p:spPr bwMode="auto">
          <a:xfrm>
            <a:off x="1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14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72"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a:extLst>
              <a:ext uri="{FF2B5EF4-FFF2-40B4-BE49-F238E27FC236}">
                <a16:creationId xmlns="" xmlns:a16="http://schemas.microsoft.com/office/drawing/2014/main" id="{201FC67B-8E7A-427A-AB48-C5C48A73DB83}"/>
              </a:ext>
            </a:extLst>
          </p:cNvPr>
          <p:cNvSpPr txBox="1"/>
          <p:nvPr/>
        </p:nvSpPr>
        <p:spPr>
          <a:xfrm>
            <a:off x="304802" y="2344829"/>
            <a:ext cx="1087197" cy="2215991"/>
          </a:xfrm>
          <a:prstGeom prst="rect">
            <a:avLst/>
          </a:prstGeom>
          <a:solidFill>
            <a:srgbClr val="7030A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300" b="1" dirty="0">
                <a:solidFill>
                  <a:srgbClr val="FFFF00"/>
                </a:solidFill>
                <a:latin typeface="Times New Roman" panose="02020603050405020304" pitchFamily="18" charset="0"/>
                <a:cs typeface="Times New Roman" panose="02020603050405020304" pitchFamily="18" charset="0"/>
              </a:rPr>
              <a:t>Cộng hai phân số cùng mẫu</a:t>
            </a:r>
          </a:p>
        </p:txBody>
      </p:sp>
      <p:sp>
        <p:nvSpPr>
          <p:cNvPr id="85" name="TextBox 84">
            <a:extLst>
              <a:ext uri="{FF2B5EF4-FFF2-40B4-BE49-F238E27FC236}">
                <a16:creationId xmlns="" xmlns:a16="http://schemas.microsoft.com/office/drawing/2014/main" id="{9BEBCD51-B4ED-4C51-BFEE-9C9000600ACF}"/>
              </a:ext>
            </a:extLst>
          </p:cNvPr>
          <p:cNvSpPr txBox="1"/>
          <p:nvPr/>
        </p:nvSpPr>
        <p:spPr>
          <a:xfrm>
            <a:off x="1790847" y="2121231"/>
            <a:ext cx="2670318"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a:solidFill>
                  <a:prstClr val="white"/>
                </a:solidFill>
                <a:latin typeface="Times New Roman" panose="02020603050405020304" pitchFamily="18" charset="0"/>
                <a:cs typeface="Times New Roman" panose="02020603050405020304" pitchFamily="18" charset="0"/>
              </a:rPr>
              <a:t>Cộng tử số với nhau.</a:t>
            </a:r>
          </a:p>
        </p:txBody>
      </p:sp>
      <p:sp>
        <p:nvSpPr>
          <p:cNvPr id="86" name="TextBox 85">
            <a:extLst>
              <a:ext uri="{FF2B5EF4-FFF2-40B4-BE49-F238E27FC236}">
                <a16:creationId xmlns="" xmlns:a16="http://schemas.microsoft.com/office/drawing/2014/main" id="{9BEBCD51-B4ED-4C51-BFEE-9C9000600ACF}"/>
              </a:ext>
            </a:extLst>
          </p:cNvPr>
          <p:cNvSpPr txBox="1"/>
          <p:nvPr/>
        </p:nvSpPr>
        <p:spPr>
          <a:xfrm>
            <a:off x="1880610" y="4037731"/>
            <a:ext cx="2580556"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a:solidFill>
                  <a:prstClr val="white"/>
                </a:solidFill>
                <a:latin typeface="Times New Roman" panose="02020603050405020304" pitchFamily="18" charset="0"/>
                <a:cs typeface="Times New Roman" panose="02020603050405020304" pitchFamily="18" charset="0"/>
              </a:rPr>
              <a:t>Giữ nguyên mẫu số.</a:t>
            </a:r>
          </a:p>
        </p:txBody>
      </p:sp>
      <p:cxnSp>
        <p:nvCxnSpPr>
          <p:cNvPr id="87" name="Straight Arrow Connector 86">
            <a:extLst>
              <a:ext uri="{FF2B5EF4-FFF2-40B4-BE49-F238E27FC236}">
                <a16:creationId xmlns="" xmlns:a16="http://schemas.microsoft.com/office/drawing/2014/main" id="{16C7E45C-E23F-4B10-9199-10AF4291B02C}"/>
              </a:ext>
            </a:extLst>
          </p:cNvPr>
          <p:cNvCxnSpPr>
            <a:cxnSpLocks/>
            <a:stCxn id="84" idx="3"/>
            <a:endCxn id="85" idx="1"/>
          </p:cNvCxnSpPr>
          <p:nvPr/>
        </p:nvCxnSpPr>
        <p:spPr>
          <a:xfrm flipV="1">
            <a:off x="1391999" y="2336675"/>
            <a:ext cx="398848" cy="11161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 xmlns:a16="http://schemas.microsoft.com/office/drawing/2014/main" id="{16C7E45C-E23F-4B10-9199-10AF4291B02C}"/>
              </a:ext>
            </a:extLst>
          </p:cNvPr>
          <p:cNvCxnSpPr>
            <a:cxnSpLocks/>
          </p:cNvCxnSpPr>
          <p:nvPr/>
        </p:nvCxnSpPr>
        <p:spPr>
          <a:xfrm>
            <a:off x="1397663" y="3452823"/>
            <a:ext cx="482946" cy="96149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4365" name="Picture 5" descr="270000+ Các Bản Ghi Nhớ Hình ảnh tải xuống | vn.lovepik.co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097" y="1030515"/>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9631" y="1139825"/>
            <a:ext cx="4243469" cy="553998"/>
          </a:xfrm>
          <a:prstGeom prst="rect">
            <a:avLst/>
          </a:prstGeom>
        </p:spPr>
        <p:txBody>
          <a:bodyPr wrap="none">
            <a:spAutoFit/>
          </a:bodyPr>
          <a:lstStyle/>
          <a:p>
            <a:r>
              <a:rPr lang="en-US" sz="3000" b="1" dirty="0">
                <a:solidFill>
                  <a:srgbClr val="FF0000"/>
                </a:solidFill>
                <a:latin typeface="Times New Roman" pitchFamily="18" charset="0"/>
                <a:cs typeface="Times New Roman" pitchFamily="18" charset="0"/>
              </a:rPr>
              <a:t>1. Phép cộng hai phân số</a:t>
            </a:r>
          </a:p>
        </p:txBody>
      </p:sp>
    </p:spTree>
    <p:extLst>
      <p:ext uri="{BB962C8B-B14F-4D97-AF65-F5344CB8AC3E}">
        <p14:creationId xmlns:p14="http://schemas.microsoft.com/office/powerpoint/2010/main" val="422047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ipe(down)">
                                      <p:cBhvr>
                                        <p:cTn id="13" dur="500"/>
                                        <p:tgtEl>
                                          <p:spTgt spid="8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down)">
                                      <p:cBhvr>
                                        <p:cTn id="19" dur="500"/>
                                        <p:tgtEl>
                                          <p:spTgt spid="84"/>
                                        </p:tgtEl>
                                      </p:cBhvr>
                                    </p:animEffect>
                                  </p:childTnLst>
                                </p:cTn>
                              </p:par>
                              <p:par>
                                <p:cTn id="20" presetID="22" presetClass="entr" presetSubtype="4"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down)">
                                      <p:cBhvr>
                                        <p:cTn id="22" dur="500"/>
                                        <p:tgtEl>
                                          <p:spTgt spid="87"/>
                                        </p:tgtEl>
                                      </p:cBhvr>
                                    </p:animEffect>
                                  </p:childTnLst>
                                </p:cTn>
                              </p:par>
                              <p:par>
                                <p:cTn id="23" presetID="22" presetClass="entr" presetSubtype="4"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down)">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2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84" grpId="0" animBg="1"/>
      <p:bldP spid="85" grpId="0" animBg="1"/>
      <p:bldP spid="86"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860B1FB1-85C4-4B22-9615-A7F31157538D}"/>
              </a:ext>
            </a:extLst>
          </p:cNvPr>
          <p:cNvCxnSpPr/>
          <p:nvPr/>
        </p:nvCxnSpPr>
        <p:spPr>
          <a:xfrm>
            <a:off x="4572000" y="1030522"/>
            <a:ext cx="0" cy="5602515"/>
          </a:xfrm>
          <a:prstGeom prst="line">
            <a:avLst/>
          </a:prstGeom>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 xmlns:a16="http://schemas.microsoft.com/office/drawing/2014/main" id="{16A3CA51-5F68-4641-AAF9-FA7BA5EEA791}"/>
              </a:ext>
            </a:extLst>
          </p:cNvPr>
          <p:cNvSpPr txBox="1"/>
          <p:nvPr/>
        </p:nvSpPr>
        <p:spPr>
          <a:xfrm>
            <a:off x="685800" y="1030535"/>
            <a:ext cx="3886200"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2. Một số tính chất của phép cộng phân số</a:t>
            </a:r>
          </a:p>
        </p:txBody>
      </p:sp>
      <p:sp>
        <p:nvSpPr>
          <p:cNvPr id="4" name="Text Box 54">
            <a:extLst>
              <a:ext uri="{FF2B5EF4-FFF2-40B4-BE49-F238E27FC236}">
                <a16:creationId xmlns="" xmlns:a16="http://schemas.microsoft.com/office/drawing/2014/main" id="{99353F02-D53F-4B1F-BDBB-E39BF51DA847}"/>
              </a:ext>
            </a:extLst>
          </p:cNvPr>
          <p:cNvSpPr txBox="1">
            <a:spLocks noChangeArrowheads="1"/>
          </p:cNvSpPr>
          <p:nvPr/>
        </p:nvSpPr>
        <p:spPr bwMode="auto">
          <a:xfrm>
            <a:off x="4576356" y="1272082"/>
            <a:ext cx="309550" cy="430887"/>
          </a:xfrm>
          <a:prstGeom prst="rect">
            <a:avLst/>
          </a:prstGeom>
          <a:solidFill>
            <a:srgbClr val="004600"/>
          </a:solidFill>
          <a:ln w="9525">
            <a:solidFill>
              <a:schemeClr val="accent1"/>
            </a:solidFill>
            <a:miter lim="800000"/>
            <a:headEnd/>
            <a:tailEnd/>
          </a:ln>
        </p:spPr>
        <p:txBody>
          <a:bodyPr wrap="square">
            <a:spAutoFit/>
          </a:bodyPr>
          <a:lstStyle>
            <a:lvl1pPr eaLnBrk="0" hangingPunct="0">
              <a:defRPr sz="1600">
                <a:solidFill>
                  <a:srgbClr val="FF9900"/>
                </a:solidFill>
                <a:latin typeface="Times New Roman" panose="02020603050405020304" pitchFamily="18" charset="0"/>
                <a:cs typeface="Arial" panose="020B0604020202020204" pitchFamily="34" charset="0"/>
              </a:defRPr>
            </a:lvl1pPr>
            <a:lvl2pPr marL="742950" indent="-285750" eaLnBrk="0" hangingPunct="0">
              <a:defRPr sz="1600">
                <a:solidFill>
                  <a:srgbClr val="FF9900"/>
                </a:solidFill>
                <a:latin typeface="Times New Roman" panose="02020603050405020304" pitchFamily="18" charset="0"/>
                <a:cs typeface="Arial" panose="020B0604020202020204" pitchFamily="34" charset="0"/>
              </a:defRPr>
            </a:lvl2pPr>
            <a:lvl3pPr marL="1143000" indent="-228600" eaLnBrk="0" hangingPunct="0">
              <a:defRPr sz="1600">
                <a:solidFill>
                  <a:srgbClr val="FF9900"/>
                </a:solidFill>
                <a:latin typeface="Times New Roman" panose="02020603050405020304" pitchFamily="18" charset="0"/>
                <a:cs typeface="Arial" panose="020B0604020202020204" pitchFamily="34" charset="0"/>
              </a:defRPr>
            </a:lvl3pPr>
            <a:lvl4pPr marL="1600200" indent="-228600" eaLnBrk="0" hangingPunct="0">
              <a:defRPr sz="1600">
                <a:solidFill>
                  <a:srgbClr val="FF9900"/>
                </a:solidFill>
                <a:latin typeface="Times New Roman" panose="02020603050405020304" pitchFamily="18" charset="0"/>
                <a:cs typeface="Arial" panose="020B0604020202020204" pitchFamily="34" charset="0"/>
              </a:defRPr>
            </a:lvl4pPr>
            <a:lvl5pPr marL="2057400" indent="-228600" eaLnBrk="0" hangingPunct="0">
              <a:defRPr sz="1600">
                <a:solidFill>
                  <a:srgbClr val="FF99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200" b="1" dirty="0">
                <a:solidFill>
                  <a:srgbClr val="FFFF00"/>
                </a:solidFill>
                <a:cs typeface="Times New Roman" panose="02020603050405020304" pitchFamily="18" charset="0"/>
              </a:rPr>
              <a:t>?</a:t>
            </a:r>
          </a:p>
        </p:txBody>
      </p:sp>
      <p:sp>
        <p:nvSpPr>
          <p:cNvPr id="8" name="TextBox 7">
            <a:extLst>
              <a:ext uri="{FF2B5EF4-FFF2-40B4-BE49-F238E27FC236}">
                <a16:creationId xmlns="" xmlns:a16="http://schemas.microsoft.com/office/drawing/2014/main" id="{4DB47B94-E184-4E1F-A57A-CFEBFD15DA87}"/>
              </a:ext>
            </a:extLst>
          </p:cNvPr>
          <p:cNvSpPr txBox="1"/>
          <p:nvPr/>
        </p:nvSpPr>
        <p:spPr>
          <a:xfrm>
            <a:off x="4934032" y="1178014"/>
            <a:ext cx="3489836" cy="1107996"/>
          </a:xfrm>
          <a:prstGeom prst="rect">
            <a:avLst/>
          </a:prstGeom>
          <a:noFill/>
        </p:spPr>
        <p:txBody>
          <a:bodyPr wrap="square" rtlCol="0">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rPr>
              <a:t>Phép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cộng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tập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hợp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nguyên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có</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những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tính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chất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gì</a:t>
            </a:r>
            <a:r>
              <a:rPr lang="en-US" sz="22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7FA0E7D4-0E7E-4DF0-858B-D3BF0672AF67}"/>
              </a:ext>
            </a:extLst>
          </p:cNvPr>
          <p:cNvSpPr txBox="1"/>
          <p:nvPr/>
        </p:nvSpPr>
        <p:spPr>
          <a:xfrm>
            <a:off x="4648210" y="2312333"/>
            <a:ext cx="3422993" cy="430887"/>
          </a:xfrm>
          <a:prstGeom prst="rect">
            <a:avLst/>
          </a:prstGeom>
          <a:noFill/>
        </p:spPr>
        <p:txBody>
          <a:bodyPr wrap="square" rtlCol="0">
            <a:spAutoFit/>
          </a:bodyPr>
          <a:lstStyle/>
          <a:p>
            <a:r>
              <a:rPr lang="en-US" sz="2200" dirty="0">
                <a:solidFill>
                  <a:srgbClr val="00B050"/>
                </a:solidFill>
                <a:latin typeface="Times New Roman" panose="02020603050405020304" pitchFamily="18" charset="0"/>
                <a:cs typeface="Times New Roman" panose="02020603050405020304" pitchFamily="18" charset="0"/>
              </a:rPr>
              <a:t>Giao </a:t>
            </a:r>
            <a:r>
              <a:rPr lang="en-US" sz="2200" dirty="0" err="1">
                <a:solidFill>
                  <a:srgbClr val="00B050"/>
                </a:solidFill>
                <a:latin typeface="Times New Roman" panose="02020603050405020304" pitchFamily="18" charset="0"/>
                <a:cs typeface="Times New Roman" panose="02020603050405020304" pitchFamily="18" charset="0"/>
              </a:rPr>
              <a:t>hoán</a:t>
            </a:r>
            <a:r>
              <a:rPr lang="en-US" sz="2200" dirty="0">
                <a:solidFill>
                  <a:srgbClr val="00B050"/>
                </a:solidFill>
                <a:latin typeface="Times New Roman" panose="02020603050405020304" pitchFamily="18" charset="0"/>
                <a:cs typeface="Times New Roman" panose="02020603050405020304" pitchFamily="18" charset="0"/>
              </a:rPr>
              <a:t>: a + b = b + a</a:t>
            </a:r>
          </a:p>
        </p:txBody>
      </p:sp>
      <p:sp>
        <p:nvSpPr>
          <p:cNvPr id="11" name="TextBox 10">
            <a:extLst>
              <a:ext uri="{FF2B5EF4-FFF2-40B4-BE49-F238E27FC236}">
                <a16:creationId xmlns="" xmlns:a16="http://schemas.microsoft.com/office/drawing/2014/main" id="{C5CDF069-142E-44EE-8068-6853A5DB4E2A}"/>
              </a:ext>
            </a:extLst>
          </p:cNvPr>
          <p:cNvSpPr txBox="1"/>
          <p:nvPr/>
        </p:nvSpPr>
        <p:spPr>
          <a:xfrm>
            <a:off x="4648200" y="2964379"/>
            <a:ext cx="3970248" cy="430887"/>
          </a:xfrm>
          <a:prstGeom prst="rect">
            <a:avLst/>
          </a:prstGeom>
          <a:noFill/>
        </p:spPr>
        <p:txBody>
          <a:bodyPr wrap="square" rtlCol="0">
            <a:spAutoFit/>
          </a:bodyPr>
          <a:lstStyle/>
          <a:p>
            <a:r>
              <a:rPr lang="en-US" sz="2200" dirty="0" err="1">
                <a:solidFill>
                  <a:srgbClr val="00B050"/>
                </a:solidFill>
                <a:latin typeface="Times New Roman" panose="02020603050405020304" pitchFamily="18" charset="0"/>
                <a:cs typeface="Times New Roman" panose="02020603050405020304" pitchFamily="18" charset="0"/>
              </a:rPr>
              <a:t>Kết</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hợp</a:t>
            </a:r>
            <a:r>
              <a:rPr lang="en-US" sz="2200" dirty="0">
                <a:solidFill>
                  <a:srgbClr val="00B050"/>
                </a:solidFill>
                <a:latin typeface="Times New Roman" panose="02020603050405020304" pitchFamily="18" charset="0"/>
                <a:cs typeface="Times New Roman" panose="02020603050405020304" pitchFamily="18" charset="0"/>
              </a:rPr>
              <a:t>: (a + b) + c = a + (b + c)</a:t>
            </a:r>
          </a:p>
        </p:txBody>
      </p:sp>
      <p:sp>
        <p:nvSpPr>
          <p:cNvPr id="13" name="TextBox 12">
            <a:extLst>
              <a:ext uri="{FF2B5EF4-FFF2-40B4-BE49-F238E27FC236}">
                <a16:creationId xmlns="" xmlns:a16="http://schemas.microsoft.com/office/drawing/2014/main" id="{69137C27-A54D-4C03-A92A-C92DEFD3F15F}"/>
              </a:ext>
            </a:extLst>
          </p:cNvPr>
          <p:cNvSpPr txBox="1"/>
          <p:nvPr/>
        </p:nvSpPr>
        <p:spPr>
          <a:xfrm>
            <a:off x="4648210" y="3607717"/>
            <a:ext cx="3422993" cy="430887"/>
          </a:xfrm>
          <a:prstGeom prst="rect">
            <a:avLst/>
          </a:prstGeom>
          <a:noFill/>
        </p:spPr>
        <p:txBody>
          <a:bodyPr wrap="square" rtlCol="0">
            <a:spAutoFit/>
          </a:bodyPr>
          <a:lstStyle/>
          <a:p>
            <a:r>
              <a:rPr lang="en-US" sz="2200" dirty="0" err="1">
                <a:solidFill>
                  <a:srgbClr val="00B050"/>
                </a:solidFill>
                <a:latin typeface="Times New Roman" panose="02020603050405020304" pitchFamily="18" charset="0"/>
                <a:cs typeface="Times New Roman" panose="02020603050405020304" pitchFamily="18" charset="0"/>
              </a:rPr>
              <a:t>Cộng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với</a:t>
            </a:r>
            <a:r>
              <a:rPr lang="en-US" sz="2200" dirty="0">
                <a:solidFill>
                  <a:srgbClr val="00B050"/>
                </a:solidFill>
                <a:latin typeface="Times New Roman" panose="02020603050405020304" pitchFamily="18" charset="0"/>
                <a:cs typeface="Times New Roman" panose="02020603050405020304" pitchFamily="18" charset="0"/>
              </a:rPr>
              <a:t> 0: a + 0 = 0 + a = a</a:t>
            </a:r>
          </a:p>
        </p:txBody>
      </p:sp>
      <p:sp>
        <p:nvSpPr>
          <p:cNvPr id="15" name="TextBox 14">
            <a:extLst>
              <a:ext uri="{FF2B5EF4-FFF2-40B4-BE49-F238E27FC236}">
                <a16:creationId xmlns="" xmlns:a16="http://schemas.microsoft.com/office/drawing/2014/main" id="{32361009-D63F-4D0D-A2C4-46AA2C244DBA}"/>
              </a:ext>
            </a:extLst>
          </p:cNvPr>
          <p:cNvSpPr txBox="1"/>
          <p:nvPr/>
        </p:nvSpPr>
        <p:spPr>
          <a:xfrm>
            <a:off x="4648200" y="4259779"/>
            <a:ext cx="3970248" cy="769441"/>
          </a:xfrm>
          <a:prstGeom prst="rect">
            <a:avLst/>
          </a:prstGeom>
          <a:noFill/>
        </p:spPr>
        <p:txBody>
          <a:bodyPr wrap="square" rtlCol="0">
            <a:spAutoFit/>
          </a:bodyPr>
          <a:lstStyle/>
          <a:p>
            <a:r>
              <a:rPr lang="en-US" sz="2200" dirty="0">
                <a:solidFill>
                  <a:srgbClr val="00B050"/>
                </a:solidFill>
                <a:latin typeface="Times New Roman" panose="02020603050405020304" pitchFamily="18" charset="0"/>
                <a:cs typeface="Times New Roman" panose="02020603050405020304" pitchFamily="18" charset="0"/>
              </a:rPr>
              <a:t>Cộng với số đối: </a:t>
            </a:r>
          </a:p>
          <a:p>
            <a:r>
              <a:rPr lang="en-US" sz="2200" dirty="0">
                <a:solidFill>
                  <a:srgbClr val="00B050"/>
                </a:solidFill>
                <a:latin typeface="Times New Roman" panose="02020603050405020304" pitchFamily="18" charset="0"/>
                <a:cs typeface="Times New Roman" panose="02020603050405020304" pitchFamily="18" charset="0"/>
              </a:rPr>
              <a:t>             a + (-a) = (-a) + a = 0</a:t>
            </a:r>
          </a:p>
        </p:txBody>
      </p:sp>
      <p:sp>
        <p:nvSpPr>
          <p:cNvPr id="16" name="Text Box 4">
            <a:extLst>
              <a:ext uri="{FF2B5EF4-FFF2-40B4-BE49-F238E27FC236}">
                <a16:creationId xmlns="" xmlns:a16="http://schemas.microsoft.com/office/drawing/2014/main" id="{48984730-0B7F-48AA-BB6D-2623D941B750}"/>
              </a:ext>
            </a:extLst>
          </p:cNvPr>
          <p:cNvSpPr txBox="1">
            <a:spLocks noChangeArrowheads="1"/>
          </p:cNvSpPr>
          <p:nvPr/>
        </p:nvSpPr>
        <p:spPr bwMode="auto">
          <a:xfrm>
            <a:off x="785949" y="3115558"/>
            <a:ext cx="3113314" cy="430887"/>
          </a:xfrm>
          <a:prstGeom prst="rect">
            <a:avLst/>
          </a:prstGeom>
          <a:noFill/>
          <a:ln>
            <a:noFill/>
          </a:ln>
          <a:effectLst/>
        </p:spPr>
        <p:txBody>
          <a:bodyPr wrap="square">
            <a:spAutoFit/>
          </a:bodyPr>
          <a:lstStyle/>
          <a:p>
            <a:pPr>
              <a:spcBef>
                <a:spcPct val="50000"/>
              </a:spcBef>
              <a:defRPr/>
            </a:pPr>
            <a:r>
              <a:rPr lang="en-US" altLang="en-US" sz="2200" b="1" dirty="0">
                <a:solidFill>
                  <a:srgbClr val="F79646">
                    <a:lumMod val="75000"/>
                  </a:srgbClr>
                </a:solidFill>
                <a:latin typeface="Times New Roman" panose="02020603050405020304" pitchFamily="18" charset="0"/>
                <a:cs typeface="Times New Roman" panose="02020603050405020304" pitchFamily="18" charset="0"/>
              </a:rPr>
              <a:t>a) Tính chất giao hoán:</a:t>
            </a:r>
            <a:endParaRPr lang="vi-VN" altLang="en-US" sz="2200" b="1" dirty="0">
              <a:solidFill>
                <a:srgbClr val="F79646">
                  <a:lumMod val="75000"/>
                </a:srgbClr>
              </a:solidFill>
              <a:latin typeface="Times New Roman" panose="02020603050405020304" pitchFamily="18" charset="0"/>
              <a:cs typeface="Times New Roman" panose="02020603050405020304" pitchFamily="18" charset="0"/>
            </a:endParaRPr>
          </a:p>
        </p:txBody>
      </p:sp>
      <p:graphicFrame>
        <p:nvGraphicFramePr>
          <p:cNvPr id="17" name="Object 5">
            <a:extLst>
              <a:ext uri="{FF2B5EF4-FFF2-40B4-BE49-F238E27FC236}">
                <a16:creationId xmlns="" xmlns:a16="http://schemas.microsoft.com/office/drawing/2014/main" id="{7979CF67-8E60-4710-A3B0-E84D58FD3BCB}"/>
              </a:ext>
            </a:extLst>
          </p:cNvPr>
          <p:cNvGraphicFramePr>
            <a:graphicFrameLocks noChangeAspect="1"/>
          </p:cNvGraphicFramePr>
          <p:nvPr>
            <p:extLst>
              <p:ext uri="{D42A27DB-BD31-4B8C-83A1-F6EECF244321}">
                <p14:modId xmlns:p14="http://schemas.microsoft.com/office/powerpoint/2010/main" val="29074"/>
              </p:ext>
            </p:extLst>
          </p:nvPr>
        </p:nvGraphicFramePr>
        <p:xfrm>
          <a:off x="1500868" y="3506488"/>
          <a:ext cx="1657350" cy="946150"/>
        </p:xfrm>
        <a:graphic>
          <a:graphicData uri="http://schemas.openxmlformats.org/presentationml/2006/ole">
            <mc:AlternateContent xmlns:mc="http://schemas.openxmlformats.org/markup-compatibility/2006">
              <mc:Choice xmlns:v="urn:schemas-microsoft-com:vml" Requires="v">
                <p:oleObj spid="_x0000_s7172" name="Equation" r:id="rId4" imgW="1574640" imgH="672840" progId="Equation.DSMT4">
                  <p:embed/>
                </p:oleObj>
              </mc:Choice>
              <mc:Fallback>
                <p:oleObj name="Equation" r:id="rId4" imgW="1574640" imgH="672840" progId="Equation.DSMT4">
                  <p:embed/>
                  <p:pic>
                    <p:nvPicPr>
                      <p:cNvPr id="0" name=""/>
                      <p:cNvPicPr>
                        <a:picLocks noChangeAspect="1" noChangeArrowheads="1"/>
                      </p:cNvPicPr>
                      <p:nvPr/>
                    </p:nvPicPr>
                    <p:blipFill>
                      <a:blip r:embed="rId5"/>
                      <a:srcRect/>
                      <a:stretch>
                        <a:fillRect/>
                      </a:stretch>
                    </p:blipFill>
                    <p:spPr bwMode="auto">
                      <a:xfrm>
                        <a:off x="1500868" y="3506488"/>
                        <a:ext cx="1657350" cy="946150"/>
                      </a:xfrm>
                      <a:prstGeom prst="rect">
                        <a:avLst/>
                      </a:prstGeom>
                      <a:noFill/>
                      <a:ln>
                        <a:noFill/>
                      </a:ln>
                      <a:effectLst/>
                    </p:spPr>
                  </p:pic>
                </p:oleObj>
              </mc:Fallback>
            </mc:AlternateContent>
          </a:graphicData>
        </a:graphic>
      </p:graphicFrame>
      <p:graphicFrame>
        <p:nvGraphicFramePr>
          <p:cNvPr id="18" name="Object 6">
            <a:extLst>
              <a:ext uri="{FF2B5EF4-FFF2-40B4-BE49-F238E27FC236}">
                <a16:creationId xmlns="" xmlns:a16="http://schemas.microsoft.com/office/drawing/2014/main" id="{D46929D9-7AFA-4806-8196-238F5D38D6BF}"/>
              </a:ext>
            </a:extLst>
          </p:cNvPr>
          <p:cNvGraphicFramePr>
            <a:graphicFrameLocks noChangeAspect="1"/>
          </p:cNvGraphicFramePr>
          <p:nvPr>
            <p:extLst>
              <p:ext uri="{D42A27DB-BD31-4B8C-83A1-F6EECF244321}">
                <p14:modId xmlns:p14="http://schemas.microsoft.com/office/powerpoint/2010/main" val="3497628738"/>
              </p:ext>
            </p:extLst>
          </p:nvPr>
        </p:nvGraphicFramePr>
        <p:xfrm>
          <a:off x="1040457" y="4913371"/>
          <a:ext cx="3112427" cy="1106449"/>
        </p:xfrm>
        <a:graphic>
          <a:graphicData uri="http://schemas.openxmlformats.org/presentationml/2006/ole">
            <mc:AlternateContent xmlns:mc="http://schemas.openxmlformats.org/markup-compatibility/2006">
              <mc:Choice xmlns:v="urn:schemas-microsoft-com:vml" Requires="v">
                <p:oleObj spid="_x0000_s7173" name="Equation" r:id="rId6" imgW="2997000" imgH="799920" progId="Equation.DSMT4">
                  <p:embed/>
                </p:oleObj>
              </mc:Choice>
              <mc:Fallback>
                <p:oleObj name="Equation" r:id="rId6" imgW="2997000" imgH="799920" progId="Equation.DSMT4">
                  <p:embed/>
                  <p:pic>
                    <p:nvPicPr>
                      <p:cNvPr id="0" name=""/>
                      <p:cNvPicPr>
                        <a:picLocks noChangeAspect="1" noChangeArrowheads="1"/>
                      </p:cNvPicPr>
                      <p:nvPr/>
                    </p:nvPicPr>
                    <p:blipFill>
                      <a:blip r:embed="rId7"/>
                      <a:srcRect/>
                      <a:stretch>
                        <a:fillRect/>
                      </a:stretch>
                    </p:blipFill>
                    <p:spPr bwMode="auto">
                      <a:xfrm>
                        <a:off x="1040457" y="4913371"/>
                        <a:ext cx="3112427" cy="1106449"/>
                      </a:xfrm>
                      <a:prstGeom prst="rect">
                        <a:avLst/>
                      </a:prstGeom>
                      <a:noFill/>
                      <a:ln>
                        <a:noFill/>
                      </a:ln>
                      <a:effectLst/>
                    </p:spPr>
                  </p:pic>
                </p:oleObj>
              </mc:Fallback>
            </mc:AlternateContent>
          </a:graphicData>
        </a:graphic>
      </p:graphicFrame>
      <p:sp>
        <p:nvSpPr>
          <p:cNvPr id="19" name="Text Box 7">
            <a:extLst>
              <a:ext uri="{FF2B5EF4-FFF2-40B4-BE49-F238E27FC236}">
                <a16:creationId xmlns="" xmlns:a16="http://schemas.microsoft.com/office/drawing/2014/main" id="{52EC422D-6F91-461F-8C53-F85F4AFA0578}"/>
              </a:ext>
            </a:extLst>
          </p:cNvPr>
          <p:cNvSpPr txBox="1">
            <a:spLocks noChangeArrowheads="1"/>
          </p:cNvSpPr>
          <p:nvPr/>
        </p:nvSpPr>
        <p:spPr bwMode="auto">
          <a:xfrm>
            <a:off x="762000" y="4445933"/>
            <a:ext cx="2895600" cy="430887"/>
          </a:xfrm>
          <a:prstGeom prst="rect">
            <a:avLst/>
          </a:prstGeom>
          <a:noFill/>
          <a:ln>
            <a:noFill/>
          </a:ln>
          <a:effectLst/>
        </p:spPr>
        <p:txBody>
          <a:bodyPr wrap="square">
            <a:spAutoFit/>
          </a:bodyPr>
          <a:lstStyle/>
          <a:p>
            <a:pPr>
              <a:spcBef>
                <a:spcPct val="50000"/>
              </a:spcBef>
              <a:defRPr/>
            </a:pPr>
            <a:r>
              <a:rPr lang="en-US" altLang="en-US" sz="2200" b="1" dirty="0">
                <a:solidFill>
                  <a:srgbClr val="F79646">
                    <a:lumMod val="75000"/>
                  </a:srgbClr>
                </a:solidFill>
                <a:latin typeface="Times New Roman" panose="02020603050405020304" pitchFamily="18" charset="0"/>
                <a:cs typeface="Times New Roman" panose="02020603050405020304" pitchFamily="18" charset="0"/>
              </a:rPr>
              <a:t>b) Tính chất kết hợp:</a:t>
            </a:r>
            <a:endParaRPr lang="vi-VN" altLang="en-US" sz="2200" b="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9657CBEB-2E2F-4C97-94C2-4E40FA8A5086}"/>
              </a:ext>
            </a:extLst>
          </p:cNvPr>
          <p:cNvSpPr txBox="1"/>
          <p:nvPr/>
        </p:nvSpPr>
        <p:spPr>
          <a:xfrm>
            <a:off x="657506" y="1863814"/>
            <a:ext cx="3914503" cy="1107996"/>
          </a:xfrm>
          <a:prstGeom prst="rect">
            <a:avLst/>
          </a:prstGeom>
          <a:noFill/>
        </p:spPr>
        <p:txBody>
          <a:bodyPr wrap="square" rtlCol="0">
            <a:spAutoFit/>
          </a:bodyPr>
          <a:lstStyle/>
          <a:p>
            <a:pPr algn="just"/>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T</a:t>
            </a:r>
            <a:r>
              <a:rPr lang="vi-VN" sz="2200" dirty="0">
                <a:solidFill>
                  <a:prstClr val="black">
                    <a:lumMod val="95000"/>
                    <a:lumOff val="5000"/>
                  </a:prstClr>
                </a:solidFill>
                <a:latin typeface="Times New Roman" panose="02020603050405020304" pitchFamily="18" charset="0"/>
                <a:cs typeface="Times New Roman" panose="02020603050405020304" pitchFamily="18" charset="0"/>
              </a:rPr>
              <a:t>ư</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ơng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tự</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phép</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cộng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nguyên</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phép</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cộng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phân</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cũng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c</a:t>
            </a:r>
            <a:r>
              <a:rPr lang="vi-VN" sz="2200" dirty="0">
                <a:solidFill>
                  <a:prstClr val="black">
                    <a:lumMod val="95000"/>
                    <a:lumOff val="5000"/>
                  </a:prstClr>
                </a:solidFill>
                <a:latin typeface="Times New Roman" panose="02020603050405020304" pitchFamily="18" charset="0"/>
                <a:cs typeface="Times New Roman" panose="02020603050405020304" pitchFamily="18" charset="0"/>
              </a:rPr>
              <a:t>ơ</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01"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5397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8"/>
                                        </p:tgtEl>
                                        <p:attrNameLst>
                                          <p:attrName>ppt_y</p:attrName>
                                        </p:attrNameLst>
                                      </p:cBhvr>
                                      <p:tavLst>
                                        <p:tav tm="0">
                                          <p:val>
                                            <p:strVal val="#ppt_y"/>
                                          </p:val>
                                        </p:tav>
                                        <p:tav tm="100000">
                                          <p:val>
                                            <p:strVal val="#ppt_y"/>
                                          </p:val>
                                        </p:tav>
                                      </p:tavLst>
                                    </p:anim>
                                    <p:anim calcmode="lin" valueType="num">
                                      <p:cBhvr>
                                        <p:cTn id="4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par>
                                <p:cTn id="53" presetID="6"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circle(in)">
                                      <p:cBhvr>
                                        <p:cTn id="60" dur="2000"/>
                                        <p:tgtEl>
                                          <p:spTgt spid="19"/>
                                        </p:tgtEl>
                                      </p:cBhvr>
                                    </p:animEffect>
                                  </p:childTnLst>
                                </p:cTn>
                              </p:par>
                              <p:par>
                                <p:cTn id="61" presetID="6" presetClass="entr" presetSubtype="16"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1" grpId="0"/>
      <p:bldP spid="13" grpId="0"/>
      <p:bldP spid="15" grpId="0"/>
      <p:bldP spid="16" grpId="0"/>
      <p:bldP spid="19"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860B1FB1-85C4-4B22-9615-A7F31157538D}"/>
              </a:ext>
            </a:extLst>
          </p:cNvPr>
          <p:cNvCxnSpPr/>
          <p:nvPr/>
        </p:nvCxnSpPr>
        <p:spPr>
          <a:xfrm>
            <a:off x="4572000" y="1030522"/>
            <a:ext cx="0" cy="5602515"/>
          </a:xfrm>
          <a:prstGeom prst="line">
            <a:avLst/>
          </a:prstGeom>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 xmlns:a16="http://schemas.microsoft.com/office/drawing/2014/main" id="{16A3CA51-5F68-4641-AAF9-FA7BA5EEA791}"/>
              </a:ext>
            </a:extLst>
          </p:cNvPr>
          <p:cNvSpPr txBox="1"/>
          <p:nvPr/>
        </p:nvSpPr>
        <p:spPr>
          <a:xfrm>
            <a:off x="685800" y="1030535"/>
            <a:ext cx="3886200"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2. Một số tính chất của phép cộng phân số</a:t>
            </a:r>
          </a:p>
        </p:txBody>
      </p:sp>
      <p:sp>
        <p:nvSpPr>
          <p:cNvPr id="16" name="Text Box 4">
            <a:extLst>
              <a:ext uri="{FF2B5EF4-FFF2-40B4-BE49-F238E27FC236}">
                <a16:creationId xmlns="" xmlns:a16="http://schemas.microsoft.com/office/drawing/2014/main" id="{48984730-0B7F-48AA-BB6D-2623D941B750}"/>
              </a:ext>
            </a:extLst>
          </p:cNvPr>
          <p:cNvSpPr txBox="1">
            <a:spLocks noChangeArrowheads="1"/>
          </p:cNvSpPr>
          <p:nvPr/>
        </p:nvSpPr>
        <p:spPr bwMode="auto">
          <a:xfrm>
            <a:off x="785949" y="3115558"/>
            <a:ext cx="3113314" cy="430887"/>
          </a:xfrm>
          <a:prstGeom prst="rect">
            <a:avLst/>
          </a:prstGeom>
          <a:noFill/>
          <a:ln>
            <a:noFill/>
          </a:ln>
          <a:effectLst/>
        </p:spPr>
        <p:txBody>
          <a:bodyPr wrap="square">
            <a:spAutoFit/>
          </a:bodyPr>
          <a:lstStyle/>
          <a:p>
            <a:pPr>
              <a:spcBef>
                <a:spcPct val="50000"/>
              </a:spcBef>
              <a:defRPr/>
            </a:pPr>
            <a:r>
              <a:rPr lang="en-US" altLang="en-US" sz="2200" b="1" dirty="0">
                <a:solidFill>
                  <a:srgbClr val="F79646">
                    <a:lumMod val="75000"/>
                  </a:srgbClr>
                </a:solidFill>
                <a:latin typeface="Times New Roman" panose="02020603050405020304" pitchFamily="18" charset="0"/>
                <a:cs typeface="Times New Roman" panose="02020603050405020304" pitchFamily="18" charset="0"/>
              </a:rPr>
              <a:t>a) Tính chất giao hoán:</a:t>
            </a:r>
            <a:endParaRPr lang="vi-VN" altLang="en-US" sz="2200" b="1" dirty="0">
              <a:solidFill>
                <a:srgbClr val="F79646">
                  <a:lumMod val="75000"/>
                </a:srgbClr>
              </a:solidFill>
              <a:latin typeface="Times New Roman" panose="02020603050405020304" pitchFamily="18" charset="0"/>
              <a:cs typeface="Times New Roman" panose="02020603050405020304" pitchFamily="18" charset="0"/>
            </a:endParaRPr>
          </a:p>
        </p:txBody>
      </p:sp>
      <p:graphicFrame>
        <p:nvGraphicFramePr>
          <p:cNvPr id="17" name="Object 5">
            <a:extLst>
              <a:ext uri="{FF2B5EF4-FFF2-40B4-BE49-F238E27FC236}">
                <a16:creationId xmlns="" xmlns:a16="http://schemas.microsoft.com/office/drawing/2014/main" id="{7979CF67-8E60-4710-A3B0-E84D58FD3BCB}"/>
              </a:ext>
            </a:extLst>
          </p:cNvPr>
          <p:cNvGraphicFramePr>
            <a:graphicFrameLocks noChangeAspect="1"/>
          </p:cNvGraphicFramePr>
          <p:nvPr>
            <p:extLst>
              <p:ext uri="{D42A27DB-BD31-4B8C-83A1-F6EECF244321}">
                <p14:modId xmlns:p14="http://schemas.microsoft.com/office/powerpoint/2010/main" val="2361150508"/>
              </p:ext>
            </p:extLst>
          </p:nvPr>
        </p:nvGraphicFramePr>
        <p:xfrm>
          <a:off x="1500868" y="3506488"/>
          <a:ext cx="1657350" cy="946150"/>
        </p:xfrm>
        <a:graphic>
          <a:graphicData uri="http://schemas.openxmlformats.org/presentationml/2006/ole">
            <mc:AlternateContent xmlns:mc="http://schemas.openxmlformats.org/markup-compatibility/2006">
              <mc:Choice xmlns:v="urn:schemas-microsoft-com:vml" Requires="v">
                <p:oleObj spid="_x0000_s8198" name="Equation" r:id="rId4" imgW="1574640" imgH="672840" progId="Equation.DSMT4">
                  <p:embed/>
                </p:oleObj>
              </mc:Choice>
              <mc:Fallback>
                <p:oleObj name="Equation" r:id="rId4" imgW="1574640" imgH="672840" progId="Equation.DSMT4">
                  <p:embed/>
                  <p:pic>
                    <p:nvPicPr>
                      <p:cNvPr id="0" name=""/>
                      <p:cNvPicPr>
                        <a:picLocks noChangeAspect="1" noChangeArrowheads="1"/>
                      </p:cNvPicPr>
                      <p:nvPr/>
                    </p:nvPicPr>
                    <p:blipFill>
                      <a:blip r:embed="rId5"/>
                      <a:srcRect/>
                      <a:stretch>
                        <a:fillRect/>
                      </a:stretch>
                    </p:blipFill>
                    <p:spPr bwMode="auto">
                      <a:xfrm>
                        <a:off x="1500868" y="3506488"/>
                        <a:ext cx="1657350" cy="946150"/>
                      </a:xfrm>
                      <a:prstGeom prst="rect">
                        <a:avLst/>
                      </a:prstGeom>
                      <a:noFill/>
                      <a:ln>
                        <a:noFill/>
                      </a:ln>
                      <a:effectLst/>
                    </p:spPr>
                  </p:pic>
                </p:oleObj>
              </mc:Fallback>
            </mc:AlternateContent>
          </a:graphicData>
        </a:graphic>
      </p:graphicFrame>
      <p:graphicFrame>
        <p:nvGraphicFramePr>
          <p:cNvPr id="18" name="Object 6">
            <a:extLst>
              <a:ext uri="{FF2B5EF4-FFF2-40B4-BE49-F238E27FC236}">
                <a16:creationId xmlns="" xmlns:a16="http://schemas.microsoft.com/office/drawing/2014/main" id="{D46929D9-7AFA-4806-8196-238F5D38D6BF}"/>
              </a:ext>
            </a:extLst>
          </p:cNvPr>
          <p:cNvGraphicFramePr>
            <a:graphicFrameLocks noChangeAspect="1"/>
          </p:cNvGraphicFramePr>
          <p:nvPr>
            <p:extLst>
              <p:ext uri="{D42A27DB-BD31-4B8C-83A1-F6EECF244321}">
                <p14:modId xmlns:p14="http://schemas.microsoft.com/office/powerpoint/2010/main" val="3848750477"/>
              </p:ext>
            </p:extLst>
          </p:nvPr>
        </p:nvGraphicFramePr>
        <p:xfrm>
          <a:off x="1040457" y="4913371"/>
          <a:ext cx="3112427" cy="1106449"/>
        </p:xfrm>
        <a:graphic>
          <a:graphicData uri="http://schemas.openxmlformats.org/presentationml/2006/ole">
            <mc:AlternateContent xmlns:mc="http://schemas.openxmlformats.org/markup-compatibility/2006">
              <mc:Choice xmlns:v="urn:schemas-microsoft-com:vml" Requires="v">
                <p:oleObj spid="_x0000_s8199" name="Equation" r:id="rId6" imgW="2997000" imgH="799920" progId="Equation.DSMT4">
                  <p:embed/>
                </p:oleObj>
              </mc:Choice>
              <mc:Fallback>
                <p:oleObj name="Equation" r:id="rId6" imgW="2997000" imgH="799920" progId="Equation.DSMT4">
                  <p:embed/>
                  <p:pic>
                    <p:nvPicPr>
                      <p:cNvPr id="0" name=""/>
                      <p:cNvPicPr>
                        <a:picLocks noChangeAspect="1" noChangeArrowheads="1"/>
                      </p:cNvPicPr>
                      <p:nvPr/>
                    </p:nvPicPr>
                    <p:blipFill>
                      <a:blip r:embed="rId7"/>
                      <a:srcRect/>
                      <a:stretch>
                        <a:fillRect/>
                      </a:stretch>
                    </p:blipFill>
                    <p:spPr bwMode="auto">
                      <a:xfrm>
                        <a:off x="1040457" y="4913371"/>
                        <a:ext cx="3112427" cy="1106449"/>
                      </a:xfrm>
                      <a:prstGeom prst="rect">
                        <a:avLst/>
                      </a:prstGeom>
                      <a:noFill/>
                      <a:ln>
                        <a:noFill/>
                      </a:ln>
                      <a:effectLst/>
                    </p:spPr>
                  </p:pic>
                </p:oleObj>
              </mc:Fallback>
            </mc:AlternateContent>
          </a:graphicData>
        </a:graphic>
      </p:graphicFrame>
      <p:sp>
        <p:nvSpPr>
          <p:cNvPr id="19" name="Text Box 7">
            <a:extLst>
              <a:ext uri="{FF2B5EF4-FFF2-40B4-BE49-F238E27FC236}">
                <a16:creationId xmlns="" xmlns:a16="http://schemas.microsoft.com/office/drawing/2014/main" id="{52EC422D-6F91-461F-8C53-F85F4AFA0578}"/>
              </a:ext>
            </a:extLst>
          </p:cNvPr>
          <p:cNvSpPr txBox="1">
            <a:spLocks noChangeArrowheads="1"/>
          </p:cNvSpPr>
          <p:nvPr/>
        </p:nvSpPr>
        <p:spPr bwMode="auto">
          <a:xfrm>
            <a:off x="762000" y="4445933"/>
            <a:ext cx="2895600" cy="430887"/>
          </a:xfrm>
          <a:prstGeom prst="rect">
            <a:avLst/>
          </a:prstGeom>
          <a:noFill/>
          <a:ln>
            <a:noFill/>
          </a:ln>
          <a:effectLst/>
        </p:spPr>
        <p:txBody>
          <a:bodyPr wrap="square">
            <a:spAutoFit/>
          </a:bodyPr>
          <a:lstStyle/>
          <a:p>
            <a:pPr>
              <a:spcBef>
                <a:spcPct val="50000"/>
              </a:spcBef>
              <a:defRPr/>
            </a:pPr>
            <a:r>
              <a:rPr lang="en-US" altLang="en-US" sz="2200" b="1" dirty="0">
                <a:solidFill>
                  <a:srgbClr val="F79646">
                    <a:lumMod val="75000"/>
                  </a:srgbClr>
                </a:solidFill>
                <a:latin typeface="Times New Roman" panose="02020603050405020304" pitchFamily="18" charset="0"/>
                <a:cs typeface="Times New Roman" panose="02020603050405020304" pitchFamily="18" charset="0"/>
              </a:rPr>
              <a:t>b) Tính chất kết hợp:</a:t>
            </a:r>
            <a:endParaRPr lang="vi-VN" altLang="en-US" sz="2200" b="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9657CBEB-2E2F-4C97-94C2-4E40FA8A5086}"/>
              </a:ext>
            </a:extLst>
          </p:cNvPr>
          <p:cNvSpPr txBox="1"/>
          <p:nvPr/>
        </p:nvSpPr>
        <p:spPr>
          <a:xfrm>
            <a:off x="657506" y="1863814"/>
            <a:ext cx="3914503" cy="1107996"/>
          </a:xfrm>
          <a:prstGeom prst="rect">
            <a:avLst/>
          </a:prstGeom>
          <a:noFill/>
        </p:spPr>
        <p:txBody>
          <a:bodyPr wrap="square" rtlCol="0">
            <a:spAutoFit/>
          </a:bodyPr>
          <a:lstStyle/>
          <a:p>
            <a:pPr algn="just"/>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T</a:t>
            </a:r>
            <a:r>
              <a:rPr lang="vi-VN" sz="2200" dirty="0">
                <a:solidFill>
                  <a:prstClr val="black">
                    <a:lumMod val="95000"/>
                    <a:lumOff val="5000"/>
                  </a:prstClr>
                </a:solidFill>
                <a:latin typeface="Times New Roman" panose="02020603050405020304" pitchFamily="18" charset="0"/>
                <a:cs typeface="Times New Roman" panose="02020603050405020304" pitchFamily="18" charset="0"/>
              </a:rPr>
              <a:t>ư</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ơng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tự</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phép</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cộng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nguyên</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phép</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cộng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phân</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cũng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c</a:t>
            </a:r>
            <a:r>
              <a:rPr lang="vi-VN" sz="2200" dirty="0">
                <a:solidFill>
                  <a:prstClr val="black">
                    <a:lumMod val="95000"/>
                    <a:lumOff val="5000"/>
                  </a:prstClr>
                </a:solidFill>
                <a:latin typeface="Times New Roman" panose="02020603050405020304" pitchFamily="18" charset="0"/>
                <a:cs typeface="Times New Roman" panose="02020603050405020304" pitchFamily="18" charset="0"/>
              </a:rPr>
              <a:t>ơ</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sz="2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01"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4068341975"/>
              </p:ext>
            </p:extLst>
          </p:nvPr>
        </p:nvGraphicFramePr>
        <p:xfrm>
          <a:off x="4876800" y="1848993"/>
          <a:ext cx="2095500" cy="749300"/>
        </p:xfrm>
        <a:graphic>
          <a:graphicData uri="http://schemas.openxmlformats.org/presentationml/2006/ole">
            <mc:AlternateContent xmlns:mc="http://schemas.openxmlformats.org/markup-compatibility/2006">
              <mc:Choice xmlns:v="urn:schemas-microsoft-com:vml" Requires="v">
                <p:oleObj spid="_x0000_s8200" name="Equation" r:id="rId9" imgW="2095200" imgH="749160" progId="Equation.DSMT4">
                  <p:embed/>
                </p:oleObj>
              </mc:Choice>
              <mc:Fallback>
                <p:oleObj name="Equation" r:id="rId9" imgW="2095200" imgH="749160" progId="Equation.DSMT4">
                  <p:embed/>
                  <p:pic>
                    <p:nvPicPr>
                      <p:cNvPr id="0" name=""/>
                      <p:cNvPicPr/>
                      <p:nvPr/>
                    </p:nvPicPr>
                    <p:blipFill>
                      <a:blip r:embed="rId10"/>
                      <a:stretch>
                        <a:fillRect/>
                      </a:stretch>
                    </p:blipFill>
                    <p:spPr>
                      <a:xfrm>
                        <a:off x="4876800" y="1848993"/>
                        <a:ext cx="2095500" cy="749300"/>
                      </a:xfrm>
                      <a:prstGeom prst="rect">
                        <a:avLst/>
                      </a:prstGeom>
                    </p:spPr>
                  </p:pic>
                </p:oleObj>
              </mc:Fallback>
            </mc:AlternateContent>
          </a:graphicData>
        </a:graphic>
      </p:graphicFrame>
      <p:sp>
        <p:nvSpPr>
          <p:cNvPr id="6" name="Rectangle 5"/>
          <p:cNvSpPr/>
          <p:nvPr/>
        </p:nvSpPr>
        <p:spPr>
          <a:xfrm>
            <a:off x="4648200" y="1283509"/>
            <a:ext cx="1386918" cy="477054"/>
          </a:xfrm>
          <a:prstGeom prst="rect">
            <a:avLst/>
          </a:prstGeom>
        </p:spPr>
        <p:txBody>
          <a:bodyPr wrap="none">
            <a:spAutoFit/>
          </a:bodyPr>
          <a:lstStyle/>
          <a:p>
            <a:r>
              <a:rPr lang="en-US" sz="2500" u="sng" dirty="0">
                <a:solidFill>
                  <a:prstClr val="black"/>
                </a:solidFill>
                <a:latin typeface="Times New Roman" pitchFamily="18" charset="0"/>
                <a:cs typeface="Times New Roman" pitchFamily="18" charset="0"/>
              </a:rPr>
              <a:t>Áp dụng</a:t>
            </a:r>
            <a:r>
              <a:rPr lang="en-US" sz="2500" dirty="0">
                <a:solidFill>
                  <a:prstClr val="black"/>
                </a:solidFill>
                <a:latin typeface="Times New Roman" pitchFamily="18" charset="0"/>
                <a:cs typeface="Times New Roman"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855371363"/>
              </p:ext>
            </p:extLst>
          </p:nvPr>
        </p:nvGraphicFramePr>
        <p:xfrm>
          <a:off x="4876801" y="2667000"/>
          <a:ext cx="2082800" cy="1917700"/>
        </p:xfrm>
        <a:graphic>
          <a:graphicData uri="http://schemas.openxmlformats.org/presentationml/2006/ole">
            <mc:AlternateContent xmlns:mc="http://schemas.openxmlformats.org/markup-compatibility/2006">
              <mc:Choice xmlns:v="urn:schemas-microsoft-com:vml" Requires="v">
                <p:oleObj spid="_x0000_s8201" name="Equation" r:id="rId11" imgW="2082600" imgH="1917360" progId="Equation.DSMT4">
                  <p:embed/>
                </p:oleObj>
              </mc:Choice>
              <mc:Fallback>
                <p:oleObj name="Equation" r:id="rId11" imgW="2082600" imgH="1917360" progId="Equation.DSMT4">
                  <p:embed/>
                  <p:pic>
                    <p:nvPicPr>
                      <p:cNvPr id="0" name=""/>
                      <p:cNvPicPr/>
                      <p:nvPr/>
                    </p:nvPicPr>
                    <p:blipFill>
                      <a:blip r:embed="rId12"/>
                      <a:stretch>
                        <a:fillRect/>
                      </a:stretch>
                    </p:blipFill>
                    <p:spPr>
                      <a:xfrm>
                        <a:off x="4876801" y="2667000"/>
                        <a:ext cx="2082800" cy="1917700"/>
                      </a:xfrm>
                      <a:prstGeom prst="rect">
                        <a:avLst/>
                      </a:prstGeom>
                    </p:spPr>
                  </p:pic>
                </p:oleObj>
              </mc:Fallback>
            </mc:AlternateContent>
          </a:graphicData>
        </a:graphic>
      </p:graphicFrame>
    </p:spTree>
    <p:extLst>
      <p:ext uri="{BB962C8B-B14F-4D97-AF65-F5344CB8AC3E}">
        <p14:creationId xmlns:p14="http://schemas.microsoft.com/office/powerpoint/2010/main" val="38316214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860B1FB1-85C4-4B22-9615-A7F31157538D}"/>
              </a:ext>
            </a:extLst>
          </p:cNvPr>
          <p:cNvCxnSpPr/>
          <p:nvPr/>
        </p:nvCxnSpPr>
        <p:spPr>
          <a:xfrm>
            <a:off x="4572000" y="2004712"/>
            <a:ext cx="0" cy="43198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05209F2E-B5A5-4CF4-AB44-00734E0B4EAC}"/>
              </a:ext>
            </a:extLst>
          </p:cNvPr>
          <p:cNvSpPr txBox="1"/>
          <p:nvPr/>
        </p:nvSpPr>
        <p:spPr>
          <a:xfrm>
            <a:off x="2262769" y="1418691"/>
            <a:ext cx="2376650" cy="430887"/>
          </a:xfrm>
          <a:prstGeom prst="rect">
            <a:avLst/>
          </a:prstGeom>
          <a:noFill/>
        </p:spPr>
        <p:txBody>
          <a:bodyPr wrap="square" rtlCol="0">
            <a:spAutoFit/>
          </a:bodyPr>
          <a:lstStyle/>
          <a:p>
            <a:r>
              <a:rPr lang="en-US" sz="2200" dirty="0" err="1">
                <a:solidFill>
                  <a:prstClr val="black">
                    <a:lumMod val="75000"/>
                    <a:lumOff val="25000"/>
                  </a:prstClr>
                </a:solidFill>
                <a:latin typeface="Times New Roman" panose="02020603050405020304" pitchFamily="18" charset="0"/>
                <a:cs typeface="Times New Roman" panose="02020603050405020304" pitchFamily="18" charset="0"/>
              </a:rPr>
              <a:t>Tính</a:t>
            </a:r>
            <a:r>
              <a:rPr lang="en-US" sz="22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2200" dirty="0" err="1">
                <a:solidFill>
                  <a:prstClr val="black">
                    <a:lumMod val="75000"/>
                    <a:lumOff val="25000"/>
                  </a:prstClr>
                </a:solidFill>
                <a:latin typeface="Times New Roman" panose="02020603050405020304" pitchFamily="18" charset="0"/>
                <a:cs typeface="Times New Roman" panose="02020603050405020304" pitchFamily="18" charset="0"/>
              </a:rPr>
              <a:t>nhanh</a:t>
            </a:r>
            <a:r>
              <a:rPr lang="en-US" sz="2200" dirty="0">
                <a:solidFill>
                  <a:prstClr val="black">
                    <a:lumMod val="75000"/>
                    <a:lumOff val="25000"/>
                  </a:prstClr>
                </a:solidFill>
                <a:latin typeface="Times New Roman" panose="02020603050405020304" pitchFamily="18" charset="0"/>
                <a:cs typeface="Times New Roman" panose="02020603050405020304" pitchFamily="18" charset="0"/>
              </a:rPr>
              <a:t>:</a:t>
            </a:r>
          </a:p>
        </p:txBody>
      </p:sp>
      <p:graphicFrame>
        <p:nvGraphicFramePr>
          <p:cNvPr id="41" name="Object 4">
            <a:extLst>
              <a:ext uri="{FF2B5EF4-FFF2-40B4-BE49-F238E27FC236}">
                <a16:creationId xmlns="" xmlns:a16="http://schemas.microsoft.com/office/drawing/2014/main" id="{BDEB9729-A6C1-40C3-818D-9ECC41D08CB9}"/>
              </a:ext>
            </a:extLst>
          </p:cNvPr>
          <p:cNvGraphicFramePr>
            <a:graphicFrameLocks noChangeAspect="1"/>
          </p:cNvGraphicFramePr>
          <p:nvPr>
            <p:extLst>
              <p:ext uri="{D42A27DB-BD31-4B8C-83A1-F6EECF244321}">
                <p14:modId xmlns:p14="http://schemas.microsoft.com/office/powerpoint/2010/main" val="747541993"/>
              </p:ext>
            </p:extLst>
          </p:nvPr>
        </p:nvGraphicFramePr>
        <p:xfrm>
          <a:off x="4724410" y="2112012"/>
          <a:ext cx="3046067" cy="766494"/>
        </p:xfrm>
        <a:graphic>
          <a:graphicData uri="http://schemas.openxmlformats.org/presentationml/2006/ole">
            <mc:AlternateContent xmlns:mc="http://schemas.openxmlformats.org/markup-compatibility/2006">
              <mc:Choice xmlns:v="urn:schemas-microsoft-com:vml" Requires="v">
                <p:oleObj spid="_x0000_s9224" name="Equation" r:id="rId4" imgW="3238200" imgH="672840" progId="Equation.DSMT4">
                  <p:embed/>
                </p:oleObj>
              </mc:Choice>
              <mc:Fallback>
                <p:oleObj name="Equation" r:id="rId4" imgW="3238200" imgH="672840" progId="Equation.DSMT4">
                  <p:embed/>
                  <p:pic>
                    <p:nvPicPr>
                      <p:cNvPr id="0" name=""/>
                      <p:cNvPicPr>
                        <a:picLocks noChangeAspect="1" noChangeArrowheads="1"/>
                      </p:cNvPicPr>
                      <p:nvPr/>
                    </p:nvPicPr>
                    <p:blipFill>
                      <a:blip r:embed="rId5"/>
                      <a:srcRect/>
                      <a:stretch>
                        <a:fillRect/>
                      </a:stretch>
                    </p:blipFill>
                    <p:spPr bwMode="auto">
                      <a:xfrm>
                        <a:off x="4724410" y="2112012"/>
                        <a:ext cx="3046067" cy="766494"/>
                      </a:xfrm>
                      <a:prstGeom prst="rect">
                        <a:avLst/>
                      </a:prstGeom>
                      <a:noFill/>
                      <a:ln>
                        <a:noFill/>
                      </a:ln>
                      <a:effectLst/>
                    </p:spPr>
                  </p:pic>
                </p:oleObj>
              </mc:Fallback>
            </mc:AlternateContent>
          </a:graphicData>
        </a:graphic>
      </p:graphicFrame>
      <p:sp>
        <p:nvSpPr>
          <p:cNvPr id="42" name="Oval 41">
            <a:extLst>
              <a:ext uri="{FF2B5EF4-FFF2-40B4-BE49-F238E27FC236}">
                <a16:creationId xmlns="" xmlns:a16="http://schemas.microsoft.com/office/drawing/2014/main" id="{52C4D4DE-CB4D-4D8E-B448-0B84CA945380}"/>
              </a:ext>
            </a:extLst>
          </p:cNvPr>
          <p:cNvSpPr/>
          <p:nvPr/>
        </p:nvSpPr>
        <p:spPr>
          <a:xfrm>
            <a:off x="5105401" y="2087109"/>
            <a:ext cx="402020" cy="8917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 xmlns:a16="http://schemas.microsoft.com/office/drawing/2014/main" id="{55E6235A-BEC8-4378-B007-B4B5EFB7D809}"/>
              </a:ext>
            </a:extLst>
          </p:cNvPr>
          <p:cNvSpPr/>
          <p:nvPr/>
        </p:nvSpPr>
        <p:spPr>
          <a:xfrm>
            <a:off x="6248410" y="2064372"/>
            <a:ext cx="498587" cy="8917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 xmlns:a16="http://schemas.microsoft.com/office/drawing/2014/main" id="{C989D19F-E98D-4FAE-8FFE-840A83D3DA6E}"/>
              </a:ext>
            </a:extLst>
          </p:cNvPr>
          <p:cNvSpPr/>
          <p:nvPr/>
        </p:nvSpPr>
        <p:spPr>
          <a:xfrm>
            <a:off x="5693980" y="2064148"/>
            <a:ext cx="402020" cy="891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 xmlns:a16="http://schemas.microsoft.com/office/drawing/2014/main" id="{615F2E38-1620-4553-BC68-8FD86905E253}"/>
              </a:ext>
            </a:extLst>
          </p:cNvPr>
          <p:cNvSpPr/>
          <p:nvPr/>
        </p:nvSpPr>
        <p:spPr>
          <a:xfrm>
            <a:off x="7391401" y="2112012"/>
            <a:ext cx="402020" cy="891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6" name="Object 4">
            <a:extLst>
              <a:ext uri="{FF2B5EF4-FFF2-40B4-BE49-F238E27FC236}">
                <a16:creationId xmlns="" xmlns:a16="http://schemas.microsoft.com/office/drawing/2014/main" id="{F84CC07D-2F5A-4795-9AD7-EBA6F8D04D2F}"/>
              </a:ext>
            </a:extLst>
          </p:cNvPr>
          <p:cNvGraphicFramePr>
            <a:graphicFrameLocks noChangeAspect="1"/>
          </p:cNvGraphicFramePr>
          <p:nvPr>
            <p:extLst>
              <p:ext uri="{D42A27DB-BD31-4B8C-83A1-F6EECF244321}">
                <p14:modId xmlns:p14="http://schemas.microsoft.com/office/powerpoint/2010/main" val="2564049959"/>
              </p:ext>
            </p:extLst>
          </p:nvPr>
        </p:nvGraphicFramePr>
        <p:xfrm>
          <a:off x="4800610" y="3180509"/>
          <a:ext cx="3559969" cy="852487"/>
        </p:xfrm>
        <a:graphic>
          <a:graphicData uri="http://schemas.openxmlformats.org/presentationml/2006/ole">
            <mc:AlternateContent xmlns:mc="http://schemas.openxmlformats.org/markup-compatibility/2006">
              <mc:Choice xmlns:v="urn:schemas-microsoft-com:vml" Requires="v">
                <p:oleObj spid="_x0000_s9225" name="Equation" r:id="rId6" imgW="3784320" imgH="749160" progId="Equation.DSMT4">
                  <p:embed/>
                </p:oleObj>
              </mc:Choice>
              <mc:Fallback>
                <p:oleObj name="Equation" r:id="rId6" imgW="3784320" imgH="749160" progId="Equation.DSMT4">
                  <p:embed/>
                  <p:pic>
                    <p:nvPicPr>
                      <p:cNvPr id="0" name=""/>
                      <p:cNvPicPr>
                        <a:picLocks noChangeAspect="1" noChangeArrowheads="1"/>
                      </p:cNvPicPr>
                      <p:nvPr/>
                    </p:nvPicPr>
                    <p:blipFill>
                      <a:blip r:embed="rId7"/>
                      <a:srcRect/>
                      <a:stretch>
                        <a:fillRect/>
                      </a:stretch>
                    </p:blipFill>
                    <p:spPr bwMode="auto">
                      <a:xfrm>
                        <a:off x="4800610" y="3180509"/>
                        <a:ext cx="3559969" cy="852487"/>
                      </a:xfrm>
                      <a:prstGeom prst="rect">
                        <a:avLst/>
                      </a:prstGeom>
                      <a:noFill/>
                      <a:ln>
                        <a:noFill/>
                      </a:ln>
                      <a:effectLst/>
                    </p:spPr>
                  </p:pic>
                </p:oleObj>
              </mc:Fallback>
            </mc:AlternateContent>
          </a:graphicData>
        </a:graphic>
      </p:graphicFrame>
      <p:graphicFrame>
        <p:nvGraphicFramePr>
          <p:cNvPr id="47" name="Object 4">
            <a:extLst>
              <a:ext uri="{FF2B5EF4-FFF2-40B4-BE49-F238E27FC236}">
                <a16:creationId xmlns="" xmlns:a16="http://schemas.microsoft.com/office/drawing/2014/main" id="{6D4BC53E-CD4F-4D41-80F0-99549B6316DB}"/>
              </a:ext>
            </a:extLst>
          </p:cNvPr>
          <p:cNvGraphicFramePr>
            <a:graphicFrameLocks noChangeAspect="1"/>
          </p:cNvGraphicFramePr>
          <p:nvPr>
            <p:extLst>
              <p:ext uri="{D42A27DB-BD31-4B8C-83A1-F6EECF244321}">
                <p14:modId xmlns:p14="http://schemas.microsoft.com/office/powerpoint/2010/main" val="4042695890"/>
              </p:ext>
            </p:extLst>
          </p:nvPr>
        </p:nvGraphicFramePr>
        <p:xfrm>
          <a:off x="4800601" y="4234690"/>
          <a:ext cx="1756172" cy="766763"/>
        </p:xfrm>
        <a:graphic>
          <a:graphicData uri="http://schemas.openxmlformats.org/presentationml/2006/ole">
            <mc:AlternateContent xmlns:mc="http://schemas.openxmlformats.org/markup-compatibility/2006">
              <mc:Choice xmlns:v="urn:schemas-microsoft-com:vml" Requires="v">
                <p:oleObj spid="_x0000_s9226" name="Equation" r:id="rId8" imgW="1866600" imgH="672840" progId="Equation.DSMT4">
                  <p:embed/>
                </p:oleObj>
              </mc:Choice>
              <mc:Fallback>
                <p:oleObj name="Equation" r:id="rId8" imgW="1866600" imgH="672840" progId="Equation.DSMT4">
                  <p:embed/>
                  <p:pic>
                    <p:nvPicPr>
                      <p:cNvPr id="0" name=""/>
                      <p:cNvPicPr>
                        <a:picLocks noChangeAspect="1" noChangeArrowheads="1"/>
                      </p:cNvPicPr>
                      <p:nvPr/>
                    </p:nvPicPr>
                    <p:blipFill>
                      <a:blip r:embed="rId9"/>
                      <a:srcRect/>
                      <a:stretch>
                        <a:fillRect/>
                      </a:stretch>
                    </p:blipFill>
                    <p:spPr bwMode="auto">
                      <a:xfrm>
                        <a:off x="4800601" y="4234690"/>
                        <a:ext cx="1756172" cy="766763"/>
                      </a:xfrm>
                      <a:prstGeom prst="rect">
                        <a:avLst/>
                      </a:prstGeom>
                      <a:noFill/>
                      <a:ln>
                        <a:noFill/>
                      </a:ln>
                      <a:effectLst/>
                    </p:spPr>
                  </p:pic>
                </p:oleObj>
              </mc:Fallback>
            </mc:AlternateContent>
          </a:graphicData>
        </a:graphic>
      </p:graphicFrame>
      <p:graphicFrame>
        <p:nvGraphicFramePr>
          <p:cNvPr id="49" name="Object 4">
            <a:extLst>
              <a:ext uri="{FF2B5EF4-FFF2-40B4-BE49-F238E27FC236}">
                <a16:creationId xmlns="" xmlns:a16="http://schemas.microsoft.com/office/drawing/2014/main" id="{76A3F6F6-8F66-45F7-829A-67C17D742DB1}"/>
              </a:ext>
            </a:extLst>
          </p:cNvPr>
          <p:cNvGraphicFramePr>
            <a:graphicFrameLocks noChangeAspect="1"/>
          </p:cNvGraphicFramePr>
          <p:nvPr>
            <p:extLst>
              <p:ext uri="{D42A27DB-BD31-4B8C-83A1-F6EECF244321}">
                <p14:modId xmlns:p14="http://schemas.microsoft.com/office/powerpoint/2010/main" val="2938267495"/>
              </p:ext>
            </p:extLst>
          </p:nvPr>
        </p:nvGraphicFramePr>
        <p:xfrm>
          <a:off x="4800600" y="5160984"/>
          <a:ext cx="1649016" cy="852487"/>
        </p:xfrm>
        <a:graphic>
          <a:graphicData uri="http://schemas.openxmlformats.org/presentationml/2006/ole">
            <mc:AlternateContent xmlns:mc="http://schemas.openxmlformats.org/markup-compatibility/2006">
              <mc:Choice xmlns:v="urn:schemas-microsoft-com:vml" Requires="v">
                <p:oleObj spid="_x0000_s9227" name="Equation" r:id="rId10" imgW="1752480" imgH="672840" progId="Equation.DSMT4">
                  <p:embed/>
                </p:oleObj>
              </mc:Choice>
              <mc:Fallback>
                <p:oleObj name="Equation" r:id="rId10" imgW="1752480" imgH="672840" progId="Equation.DSMT4">
                  <p:embed/>
                  <p:pic>
                    <p:nvPicPr>
                      <p:cNvPr id="0" name=""/>
                      <p:cNvPicPr>
                        <a:picLocks noChangeAspect="1" noChangeArrowheads="1"/>
                      </p:cNvPicPr>
                      <p:nvPr/>
                    </p:nvPicPr>
                    <p:blipFill>
                      <a:blip r:embed="rId11"/>
                      <a:srcRect/>
                      <a:stretch>
                        <a:fillRect/>
                      </a:stretch>
                    </p:blipFill>
                    <p:spPr bwMode="auto">
                      <a:xfrm>
                        <a:off x="4800600" y="5160984"/>
                        <a:ext cx="1649016" cy="852487"/>
                      </a:xfrm>
                      <a:prstGeom prst="rect">
                        <a:avLst/>
                      </a:prstGeom>
                      <a:noFill/>
                      <a:ln>
                        <a:noFill/>
                      </a:ln>
                      <a:effectLst/>
                    </p:spPr>
                  </p:pic>
                </p:oleObj>
              </mc:Fallback>
            </mc:AlternateContent>
          </a:graphicData>
        </a:graphic>
      </p:graphicFrame>
      <p:pic>
        <p:nvPicPr>
          <p:cNvPr id="1844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10" y="994197"/>
            <a:ext cx="606583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10" y="1339569"/>
            <a:ext cx="15668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2665579909"/>
              </p:ext>
            </p:extLst>
          </p:nvPr>
        </p:nvGraphicFramePr>
        <p:xfrm>
          <a:off x="1182688" y="2819400"/>
          <a:ext cx="2159000" cy="2984500"/>
        </p:xfrm>
        <a:graphic>
          <a:graphicData uri="http://schemas.openxmlformats.org/presentationml/2006/ole">
            <mc:AlternateContent xmlns:mc="http://schemas.openxmlformats.org/markup-compatibility/2006">
              <mc:Choice xmlns:v="urn:schemas-microsoft-com:vml" Requires="v">
                <p:oleObj spid="_x0000_s9228" name="Equation" r:id="rId14" imgW="2158920" imgH="2984400" progId="Equation.DSMT4">
                  <p:embed/>
                </p:oleObj>
              </mc:Choice>
              <mc:Fallback>
                <p:oleObj name="Equation" r:id="rId14" imgW="2158920" imgH="2984400" progId="Equation.DSMT4">
                  <p:embed/>
                  <p:pic>
                    <p:nvPicPr>
                      <p:cNvPr id="0" name=""/>
                      <p:cNvPicPr/>
                      <p:nvPr/>
                    </p:nvPicPr>
                    <p:blipFill>
                      <a:blip r:embed="rId15"/>
                      <a:stretch>
                        <a:fillRect/>
                      </a:stretch>
                    </p:blipFill>
                    <p:spPr>
                      <a:xfrm>
                        <a:off x="1182688" y="2819400"/>
                        <a:ext cx="2159000" cy="2984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51736368"/>
              </p:ext>
            </p:extLst>
          </p:nvPr>
        </p:nvGraphicFramePr>
        <p:xfrm>
          <a:off x="1295400" y="2063160"/>
          <a:ext cx="1981200" cy="749300"/>
        </p:xfrm>
        <a:graphic>
          <a:graphicData uri="http://schemas.openxmlformats.org/presentationml/2006/ole">
            <mc:AlternateContent xmlns:mc="http://schemas.openxmlformats.org/markup-compatibility/2006">
              <mc:Choice xmlns:v="urn:schemas-microsoft-com:vml" Requires="v">
                <p:oleObj spid="_x0000_s9229" name="Equation" r:id="rId16" imgW="1981080" imgH="749160" progId="Equation.DSMT4">
                  <p:embed/>
                </p:oleObj>
              </mc:Choice>
              <mc:Fallback>
                <p:oleObj name="Equation" r:id="rId16" imgW="1981080" imgH="749160" progId="Equation.DSMT4">
                  <p:embed/>
                  <p:pic>
                    <p:nvPicPr>
                      <p:cNvPr id="0" name=""/>
                      <p:cNvPicPr/>
                      <p:nvPr/>
                    </p:nvPicPr>
                    <p:blipFill>
                      <a:blip r:embed="rId17"/>
                      <a:stretch>
                        <a:fillRect/>
                      </a:stretch>
                    </p:blipFill>
                    <p:spPr>
                      <a:xfrm>
                        <a:off x="1295400" y="2063160"/>
                        <a:ext cx="1981200" cy="749300"/>
                      </a:xfrm>
                      <a:prstGeom prst="rect">
                        <a:avLst/>
                      </a:prstGeom>
                    </p:spPr>
                  </p:pic>
                </p:oleObj>
              </mc:Fallback>
            </mc:AlternateContent>
          </a:graphicData>
        </a:graphic>
      </p:graphicFrame>
    </p:spTree>
    <p:extLst>
      <p:ext uri="{BB962C8B-B14F-4D97-AF65-F5344CB8AC3E}">
        <p14:creationId xmlns:p14="http://schemas.microsoft.com/office/powerpoint/2010/main" val="9034411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circle(in)">
                                      <p:cBhvr>
                                        <p:cTn id="20" dur="2000"/>
                                        <p:tgtEl>
                                          <p:spTgt spid="4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circle(in)">
                                      <p:cBhvr>
                                        <p:cTn id="26" dur="2000"/>
                                        <p:tgtEl>
                                          <p:spTgt spid="4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2"/>
                                        </p:tgtEl>
                                        <p:attrNameLst>
                                          <p:attrName>ppt_w</p:attrName>
                                        </p:attrNameLst>
                                      </p:cBhvr>
                                      <p:tavLst>
                                        <p:tav tm="0">
                                          <p:val>
                                            <p:strVal val="ppt_w"/>
                                          </p:val>
                                        </p:tav>
                                        <p:tav tm="100000">
                                          <p:val>
                                            <p:fltVal val="0"/>
                                          </p:val>
                                        </p:tav>
                                      </p:tavLst>
                                    </p:anim>
                                    <p:anim calcmode="lin" valueType="num">
                                      <p:cBhvr>
                                        <p:cTn id="34" dur="500"/>
                                        <p:tgtEl>
                                          <p:spTgt spid="42"/>
                                        </p:tgtEl>
                                        <p:attrNameLst>
                                          <p:attrName>ppt_h</p:attrName>
                                        </p:attrNameLst>
                                      </p:cBhvr>
                                      <p:tavLst>
                                        <p:tav tm="0">
                                          <p:val>
                                            <p:strVal val="ppt_h"/>
                                          </p:val>
                                        </p:tav>
                                        <p:tav tm="100000">
                                          <p:val>
                                            <p:fltVal val="0"/>
                                          </p:val>
                                        </p:tav>
                                      </p:tavLst>
                                    </p:anim>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43"/>
                                        </p:tgtEl>
                                        <p:attrNameLst>
                                          <p:attrName>ppt_w</p:attrName>
                                        </p:attrNameLst>
                                      </p:cBhvr>
                                      <p:tavLst>
                                        <p:tav tm="0">
                                          <p:val>
                                            <p:strVal val="ppt_w"/>
                                          </p:val>
                                        </p:tav>
                                        <p:tav tm="100000">
                                          <p:val>
                                            <p:fltVal val="0"/>
                                          </p:val>
                                        </p:tav>
                                      </p:tavLst>
                                    </p:anim>
                                    <p:anim calcmode="lin" valueType="num">
                                      <p:cBhvr>
                                        <p:cTn id="39" dur="500"/>
                                        <p:tgtEl>
                                          <p:spTgt spid="43"/>
                                        </p:tgtEl>
                                        <p:attrNameLst>
                                          <p:attrName>ppt_h</p:attrName>
                                        </p:attrNameLst>
                                      </p:cBhvr>
                                      <p:tavLst>
                                        <p:tav tm="0">
                                          <p:val>
                                            <p:strVal val="ppt_h"/>
                                          </p:val>
                                        </p:tav>
                                        <p:tav tm="100000">
                                          <p:val>
                                            <p:fltVal val="0"/>
                                          </p:val>
                                        </p:tav>
                                      </p:tavLst>
                                    </p:anim>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44"/>
                                        </p:tgtEl>
                                        <p:attrNameLst>
                                          <p:attrName>ppt_w</p:attrName>
                                        </p:attrNameLst>
                                      </p:cBhvr>
                                      <p:tavLst>
                                        <p:tav tm="0">
                                          <p:val>
                                            <p:strVal val="ppt_w"/>
                                          </p:val>
                                        </p:tav>
                                        <p:tav tm="100000">
                                          <p:val>
                                            <p:fltVal val="0"/>
                                          </p:val>
                                        </p:tav>
                                      </p:tavLst>
                                    </p:anim>
                                    <p:anim calcmode="lin" valueType="num">
                                      <p:cBhvr>
                                        <p:cTn id="44" dur="500"/>
                                        <p:tgtEl>
                                          <p:spTgt spid="44"/>
                                        </p:tgtEl>
                                        <p:attrNameLst>
                                          <p:attrName>ppt_h</p:attrName>
                                        </p:attrNameLst>
                                      </p:cBhvr>
                                      <p:tavLst>
                                        <p:tav tm="0">
                                          <p:val>
                                            <p:strVal val="ppt_h"/>
                                          </p:val>
                                        </p:tav>
                                        <p:tav tm="100000">
                                          <p:val>
                                            <p:fltVal val="0"/>
                                          </p:val>
                                        </p:tav>
                                      </p:tavLst>
                                    </p:anim>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45"/>
                                        </p:tgtEl>
                                        <p:attrNameLst>
                                          <p:attrName>ppt_w</p:attrName>
                                        </p:attrNameLst>
                                      </p:cBhvr>
                                      <p:tavLst>
                                        <p:tav tm="0">
                                          <p:val>
                                            <p:strVal val="ppt_w"/>
                                          </p:val>
                                        </p:tav>
                                        <p:tav tm="100000">
                                          <p:val>
                                            <p:fltVal val="0"/>
                                          </p:val>
                                        </p:tav>
                                      </p:tavLst>
                                    </p:anim>
                                    <p:anim calcmode="lin" valueType="num">
                                      <p:cBhvr>
                                        <p:cTn id="49" dur="500"/>
                                        <p:tgtEl>
                                          <p:spTgt spid="45"/>
                                        </p:tgtEl>
                                        <p:attrNameLst>
                                          <p:attrName>ppt_h</p:attrName>
                                        </p:attrNameLst>
                                      </p:cBhvr>
                                      <p:tavLst>
                                        <p:tav tm="0">
                                          <p:val>
                                            <p:strVal val="ppt_h"/>
                                          </p:val>
                                        </p:tav>
                                        <p:tav tm="100000">
                                          <p:val>
                                            <p:fltVal val="0"/>
                                          </p:val>
                                        </p:tav>
                                      </p:tavLst>
                                    </p:anim>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checkerboard(across)">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checkerboard(across)">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checkerboard(across)">
                                      <p:cBhvr>
                                        <p:cTn id="6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a:extLst>
              <a:ext uri="{FF2B5EF4-FFF2-40B4-BE49-F238E27FC236}">
                <a16:creationId xmlns="" xmlns:a16="http://schemas.microsoft.com/office/drawing/2014/main" id="{5BB573E0-B6F3-4BF1-B52D-EB8F8CF2EE80}"/>
              </a:ext>
            </a:extLst>
          </p:cNvPr>
          <p:cNvSpPr/>
          <p:nvPr/>
        </p:nvSpPr>
        <p:spPr>
          <a:xfrm>
            <a:off x="2133601" y="754291"/>
            <a:ext cx="1068816" cy="1616382"/>
          </a:xfrm>
          <a:prstGeom prst="roundRect">
            <a:avLst/>
          </a:prstGeom>
          <a:solidFill>
            <a:srgbClr val="FFFF00"/>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7030A0"/>
                </a:solidFill>
                <a:latin typeface="Times New Roman" panose="02020603050405020304" pitchFamily="18" charset="0"/>
                <a:cs typeface="Times New Roman" panose="02020603050405020304" pitchFamily="18" charset="0"/>
              </a:rPr>
              <a:t>QUY TẮC</a:t>
            </a:r>
          </a:p>
        </p:txBody>
      </p:sp>
      <p:sp>
        <p:nvSpPr>
          <p:cNvPr id="9" name="Oval 8">
            <a:extLst>
              <a:ext uri="{FF2B5EF4-FFF2-40B4-BE49-F238E27FC236}">
                <a16:creationId xmlns="" xmlns:a16="http://schemas.microsoft.com/office/drawing/2014/main" id="{67F63D5F-D442-4140-A628-AA831DE0F7D9}"/>
              </a:ext>
            </a:extLst>
          </p:cNvPr>
          <p:cNvSpPr/>
          <p:nvPr/>
        </p:nvSpPr>
        <p:spPr>
          <a:xfrm>
            <a:off x="237697" y="2400468"/>
            <a:ext cx="1381991" cy="1885166"/>
          </a:xfrm>
          <a:prstGeom prst="ellipse">
            <a:avLst/>
          </a:prstGeom>
          <a:solidFill>
            <a:srgbClr val="92D050"/>
          </a:solidFill>
          <a:ln w="38100" cmpd="dbl">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PHÉP CỘNG PHÂN SỐ</a:t>
            </a:r>
          </a:p>
        </p:txBody>
      </p:sp>
      <p:sp>
        <p:nvSpPr>
          <p:cNvPr id="11" name="Rectangle: Rounded Corners 10">
            <a:extLst>
              <a:ext uri="{FF2B5EF4-FFF2-40B4-BE49-F238E27FC236}">
                <a16:creationId xmlns="" xmlns:a16="http://schemas.microsoft.com/office/drawing/2014/main" id="{FB9E1E2E-8A35-492D-89C1-2A91686DB9D9}"/>
              </a:ext>
            </a:extLst>
          </p:cNvPr>
          <p:cNvSpPr/>
          <p:nvPr/>
        </p:nvSpPr>
        <p:spPr>
          <a:xfrm>
            <a:off x="2133602" y="4121042"/>
            <a:ext cx="1065087" cy="1616382"/>
          </a:xfrm>
          <a:prstGeom prst="roundRect">
            <a:avLst/>
          </a:prstGeom>
          <a:solidFill>
            <a:srgbClr val="FFFF00"/>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latin typeface="Times New Roman" panose="02020603050405020304" pitchFamily="18" charset="0"/>
                <a:cs typeface="Times New Roman" panose="02020603050405020304" pitchFamily="18" charset="0"/>
              </a:rPr>
              <a:t>TÍNH CHẤT</a:t>
            </a:r>
          </a:p>
        </p:txBody>
      </p:sp>
      <p:sp>
        <p:nvSpPr>
          <p:cNvPr id="12" name="Rectangle: Rounded Corners 11">
            <a:extLst>
              <a:ext uri="{FF2B5EF4-FFF2-40B4-BE49-F238E27FC236}">
                <a16:creationId xmlns="" xmlns:a16="http://schemas.microsoft.com/office/drawing/2014/main" id="{CE049D9F-26A1-4009-B40A-C59AC4CCC5C9}"/>
              </a:ext>
            </a:extLst>
          </p:cNvPr>
          <p:cNvSpPr/>
          <p:nvPr/>
        </p:nvSpPr>
        <p:spPr>
          <a:xfrm>
            <a:off x="3357960" y="228620"/>
            <a:ext cx="1314277" cy="790399"/>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cùng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endParaRPr lang="en-US" b="1" dirty="0">
              <a:solidFill>
                <a:srgbClr val="7030A0"/>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7B67992C-1B62-4244-A786-F943B9D8698A}"/>
              </a:ext>
            </a:extLst>
          </p:cNvPr>
          <p:cNvCxnSpPr>
            <a:cxnSpLocks/>
            <a:stCxn id="9" idx="6"/>
            <a:endCxn id="11" idx="1"/>
          </p:cNvCxnSpPr>
          <p:nvPr/>
        </p:nvCxnSpPr>
        <p:spPr>
          <a:xfrm>
            <a:off x="1619679" y="3343051"/>
            <a:ext cx="513922" cy="1586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69D87D52-81CC-41F8-8DA4-B2F56AD893BC}"/>
              </a:ext>
            </a:extLst>
          </p:cNvPr>
          <p:cNvCxnSpPr>
            <a:cxnSpLocks/>
            <a:stCxn id="9" idx="6"/>
            <a:endCxn id="8" idx="1"/>
          </p:cNvCxnSpPr>
          <p:nvPr/>
        </p:nvCxnSpPr>
        <p:spPr>
          <a:xfrm flipV="1">
            <a:off x="1619688" y="1562502"/>
            <a:ext cx="513923" cy="17805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 xmlns:a16="http://schemas.microsoft.com/office/drawing/2014/main" id="{EA501835-FF59-4708-A7BF-337AA85A9C0C}"/>
              </a:ext>
            </a:extLst>
          </p:cNvPr>
          <p:cNvSpPr/>
          <p:nvPr/>
        </p:nvSpPr>
        <p:spPr>
          <a:xfrm>
            <a:off x="3414927" y="1019000"/>
            <a:ext cx="1257300" cy="1109338"/>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cùng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 xmlns:a16="http://schemas.microsoft.com/office/drawing/2014/main" id="{860F611A-9F73-49A9-9723-24095E37D5E2}"/>
              </a:ext>
            </a:extLst>
          </p:cNvPr>
          <p:cNvSpPr txBox="1"/>
          <p:nvPr/>
        </p:nvSpPr>
        <p:spPr>
          <a:xfrm>
            <a:off x="5058537" y="1127924"/>
            <a:ext cx="2518147" cy="369332"/>
          </a:xfrm>
          <a:prstGeom prst="rect">
            <a:avLst/>
          </a:prstGeom>
          <a:solidFill>
            <a:srgbClr val="7030A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prstClr val="white"/>
                </a:solidFill>
                <a:latin typeface="Times New Roman" panose="02020603050405020304" pitchFamily="18" charset="0"/>
                <a:cs typeface="Times New Roman" panose="02020603050405020304" pitchFamily="18" charset="0"/>
              </a:rPr>
              <a:t>Quy</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đồng</a:t>
            </a:r>
            <a:endParaRPr lang="en-US" dirty="0">
              <a:solidFill>
                <a:prstClr val="white"/>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 xmlns:a16="http://schemas.microsoft.com/office/drawing/2014/main" id="{20037772-6F7B-4A67-BC8F-55F4FEE0E69E}"/>
              </a:ext>
            </a:extLst>
          </p:cNvPr>
          <p:cNvSpPr txBox="1"/>
          <p:nvPr/>
        </p:nvSpPr>
        <p:spPr>
          <a:xfrm>
            <a:off x="5058537" y="1716755"/>
            <a:ext cx="2518147" cy="646331"/>
          </a:xfrm>
          <a:prstGeom prst="rect">
            <a:avLst/>
          </a:prstGeom>
          <a:solidFill>
            <a:srgbClr val="7030A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prstClr val="white"/>
                </a:solidFill>
                <a:latin typeface="Times New Roman" panose="02020603050405020304" pitchFamily="18" charset="0"/>
                <a:cs typeface="Times New Roman" panose="02020603050405020304" pitchFamily="18" charset="0"/>
              </a:rPr>
              <a:t>Cộng</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tử</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giữ</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nguyên</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mẫu</a:t>
            </a:r>
            <a:endParaRPr lang="en-US" dirty="0">
              <a:solidFill>
                <a:prstClr val="white"/>
              </a:solidFill>
              <a:latin typeface="Times New Roman" panose="02020603050405020304" pitchFamily="18" charset="0"/>
              <a:cs typeface="Times New Roman" panose="02020603050405020304" pitchFamily="18" charset="0"/>
            </a:endParaRPr>
          </a:p>
        </p:txBody>
      </p:sp>
      <p:cxnSp>
        <p:nvCxnSpPr>
          <p:cNvPr id="68" name="Straight Arrow Connector 67">
            <a:extLst>
              <a:ext uri="{FF2B5EF4-FFF2-40B4-BE49-F238E27FC236}">
                <a16:creationId xmlns="" xmlns:a16="http://schemas.microsoft.com/office/drawing/2014/main" id="{C3C1E31E-4AA4-46BF-85A0-7328F8C6BCED}"/>
              </a:ext>
            </a:extLst>
          </p:cNvPr>
          <p:cNvCxnSpPr>
            <a:cxnSpLocks/>
            <a:stCxn id="8" idx="3"/>
            <a:endCxn id="12" idx="1"/>
          </p:cNvCxnSpPr>
          <p:nvPr/>
        </p:nvCxnSpPr>
        <p:spPr>
          <a:xfrm flipV="1">
            <a:off x="3202427" y="623800"/>
            <a:ext cx="155533" cy="938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F4E595A6-4CEB-4D33-90D9-F6E0E305B67D}"/>
              </a:ext>
            </a:extLst>
          </p:cNvPr>
          <p:cNvCxnSpPr>
            <a:cxnSpLocks/>
            <a:stCxn id="8" idx="3"/>
            <a:endCxn id="38" idx="1"/>
          </p:cNvCxnSpPr>
          <p:nvPr/>
        </p:nvCxnSpPr>
        <p:spPr>
          <a:xfrm>
            <a:off x="3202417" y="1562502"/>
            <a:ext cx="212510" cy="11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 xmlns:a16="http://schemas.microsoft.com/office/drawing/2014/main" id="{ADEDCBF4-5C46-4659-91F6-CC3BEAA70E3F}"/>
              </a:ext>
            </a:extLst>
          </p:cNvPr>
          <p:cNvCxnSpPr>
            <a:cxnSpLocks/>
            <a:stCxn id="12" idx="3"/>
            <a:endCxn id="31" idx="1"/>
          </p:cNvCxnSpPr>
          <p:nvPr/>
        </p:nvCxnSpPr>
        <p:spPr>
          <a:xfrm>
            <a:off x="4672237" y="623800"/>
            <a:ext cx="542347" cy="13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 xmlns:a16="http://schemas.microsoft.com/office/drawing/2014/main" id="{58710CC2-97B3-4C72-B33F-7D0D3BE5BEA7}"/>
              </a:ext>
            </a:extLst>
          </p:cNvPr>
          <p:cNvCxnSpPr>
            <a:cxnSpLocks/>
            <a:stCxn id="38" idx="3"/>
            <a:endCxn id="48" idx="1"/>
          </p:cNvCxnSpPr>
          <p:nvPr/>
        </p:nvCxnSpPr>
        <p:spPr>
          <a:xfrm flipV="1">
            <a:off x="4672228" y="1312611"/>
            <a:ext cx="386300" cy="261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 xmlns:a16="http://schemas.microsoft.com/office/drawing/2014/main" id="{545F6A78-5F54-47C8-B64E-2F102E65AFA8}"/>
              </a:ext>
            </a:extLst>
          </p:cNvPr>
          <p:cNvCxnSpPr>
            <a:cxnSpLocks/>
            <a:stCxn id="38" idx="3"/>
            <a:endCxn id="49" idx="1"/>
          </p:cNvCxnSpPr>
          <p:nvPr/>
        </p:nvCxnSpPr>
        <p:spPr>
          <a:xfrm>
            <a:off x="4672227" y="1573669"/>
            <a:ext cx="386310" cy="4662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 xmlns:a16="http://schemas.microsoft.com/office/drawing/2014/main" id="{AD35A9D7-84CD-4B8B-AD4A-207EC7B8841E}"/>
              </a:ext>
            </a:extLst>
          </p:cNvPr>
          <p:cNvSpPr/>
          <p:nvPr/>
        </p:nvSpPr>
        <p:spPr>
          <a:xfrm>
            <a:off x="3538000" y="4076118"/>
            <a:ext cx="1643600" cy="572082"/>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Giao </a:t>
            </a:r>
            <a:r>
              <a:rPr lang="en-US" b="1" dirty="0" err="1">
                <a:solidFill>
                  <a:srgbClr val="7030A0"/>
                </a:solidFill>
                <a:latin typeface="Times New Roman" panose="02020603050405020304" pitchFamily="18" charset="0"/>
                <a:cs typeface="Times New Roman" panose="02020603050405020304" pitchFamily="18" charset="0"/>
              </a:rPr>
              <a:t>hoán</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15" name="Rectangle: Rounded Corners 114">
            <a:extLst>
              <a:ext uri="{FF2B5EF4-FFF2-40B4-BE49-F238E27FC236}">
                <a16:creationId xmlns="" xmlns:a16="http://schemas.microsoft.com/office/drawing/2014/main" id="{47051540-937A-4B2A-878B-107523DC0F79}"/>
              </a:ext>
            </a:extLst>
          </p:cNvPr>
          <p:cNvSpPr/>
          <p:nvPr/>
        </p:nvSpPr>
        <p:spPr>
          <a:xfrm>
            <a:off x="3517223" y="5257820"/>
            <a:ext cx="1664387" cy="572081"/>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Kết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hợp</a:t>
            </a:r>
            <a:endParaRPr lang="en-US" b="1" dirty="0">
              <a:solidFill>
                <a:srgbClr val="7030A0"/>
              </a:solidFill>
              <a:latin typeface="Times New Roman" panose="02020603050405020304" pitchFamily="18" charset="0"/>
              <a:cs typeface="Times New Roman" panose="02020603050405020304" pitchFamily="18" charset="0"/>
            </a:endParaRPr>
          </a:p>
        </p:txBody>
      </p:sp>
      <p:cxnSp>
        <p:nvCxnSpPr>
          <p:cNvPr id="120" name="Straight Arrow Connector 119">
            <a:extLst>
              <a:ext uri="{FF2B5EF4-FFF2-40B4-BE49-F238E27FC236}">
                <a16:creationId xmlns="" xmlns:a16="http://schemas.microsoft.com/office/drawing/2014/main" id="{57C815F1-E280-47FF-84DB-F210707ABB04}"/>
              </a:ext>
            </a:extLst>
          </p:cNvPr>
          <p:cNvCxnSpPr>
            <a:cxnSpLocks/>
            <a:stCxn id="11" idx="3"/>
            <a:endCxn id="113" idx="1"/>
          </p:cNvCxnSpPr>
          <p:nvPr/>
        </p:nvCxnSpPr>
        <p:spPr>
          <a:xfrm flipV="1">
            <a:off x="3198697" y="4362159"/>
            <a:ext cx="339313" cy="5670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 xmlns:a16="http://schemas.microsoft.com/office/drawing/2014/main" id="{07545A5A-460F-452D-A554-AE23DF2725CC}"/>
              </a:ext>
            </a:extLst>
          </p:cNvPr>
          <p:cNvCxnSpPr>
            <a:cxnSpLocks/>
            <a:stCxn id="113" idx="3"/>
          </p:cNvCxnSpPr>
          <p:nvPr/>
        </p:nvCxnSpPr>
        <p:spPr>
          <a:xfrm>
            <a:off x="5181601" y="4362159"/>
            <a:ext cx="3420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 xmlns:a16="http://schemas.microsoft.com/office/drawing/2014/main" id="{D48155C4-EFFD-4B17-AD1D-C56B6A0881A0}"/>
              </a:ext>
            </a:extLst>
          </p:cNvPr>
          <p:cNvCxnSpPr>
            <a:cxnSpLocks/>
            <a:stCxn id="115" idx="3"/>
          </p:cNvCxnSpPr>
          <p:nvPr/>
        </p:nvCxnSpPr>
        <p:spPr>
          <a:xfrm flipV="1">
            <a:off x="5181601" y="5543860"/>
            <a:ext cx="34206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Object 30">
            <a:extLst>
              <a:ext uri="{FF2B5EF4-FFF2-40B4-BE49-F238E27FC236}">
                <a16:creationId xmlns="" xmlns:a16="http://schemas.microsoft.com/office/drawing/2014/main" id="{31910BAA-430E-46D5-B9DB-D2A82D46EB4E}"/>
              </a:ext>
            </a:extLst>
          </p:cNvPr>
          <p:cNvGraphicFramePr>
            <a:graphicFrameLocks noChangeAspect="1"/>
          </p:cNvGraphicFramePr>
          <p:nvPr>
            <p:extLst>
              <p:ext uri="{D42A27DB-BD31-4B8C-83A1-F6EECF244321}">
                <p14:modId xmlns:p14="http://schemas.microsoft.com/office/powerpoint/2010/main" val="378517775"/>
              </p:ext>
            </p:extLst>
          </p:nvPr>
        </p:nvGraphicFramePr>
        <p:xfrm>
          <a:off x="5214575" y="239727"/>
          <a:ext cx="2097099" cy="796059"/>
        </p:xfrm>
        <a:graphic>
          <a:graphicData uri="http://schemas.openxmlformats.org/presentationml/2006/ole">
            <mc:AlternateContent xmlns:mc="http://schemas.openxmlformats.org/markup-compatibility/2006">
              <mc:Choice xmlns:v="urn:schemas-microsoft-com:vml" Requires="v">
                <p:oleObj spid="_x0000_s10246" name="Equation" r:id="rId4" imgW="1790640" imgH="736560" progId="Equation.DSMT4">
                  <p:embed/>
                </p:oleObj>
              </mc:Choice>
              <mc:Fallback>
                <p:oleObj name="Equation" r:id="rId4" imgW="1790640" imgH="736560" progId="Equation.DSMT4">
                  <p:embed/>
                  <p:pic>
                    <p:nvPicPr>
                      <p:cNvPr id="0" name=""/>
                      <p:cNvPicPr>
                        <a:picLocks noChangeAspect="1" noChangeArrowheads="1"/>
                      </p:cNvPicPr>
                      <p:nvPr/>
                    </p:nvPicPr>
                    <p:blipFill>
                      <a:blip r:embed="rId5"/>
                      <a:srcRect/>
                      <a:stretch>
                        <a:fillRect/>
                      </a:stretch>
                    </p:blipFill>
                    <p:spPr bwMode="auto">
                      <a:xfrm>
                        <a:off x="5214575" y="239727"/>
                        <a:ext cx="2097099" cy="796059"/>
                      </a:xfrm>
                      <a:prstGeom prst="rect">
                        <a:avLst/>
                      </a:prstGeom>
                      <a:noFill/>
                      <a:ln>
                        <a:solidFill>
                          <a:srgbClr val="FFFF00"/>
                        </a:solidFill>
                      </a:ln>
                    </p:spPr>
                  </p:pic>
                </p:oleObj>
              </mc:Fallback>
            </mc:AlternateContent>
          </a:graphicData>
        </a:graphic>
      </p:graphicFrame>
      <p:graphicFrame>
        <p:nvGraphicFramePr>
          <p:cNvPr id="32" name="Object 31">
            <a:extLst>
              <a:ext uri="{FF2B5EF4-FFF2-40B4-BE49-F238E27FC236}">
                <a16:creationId xmlns="" xmlns:a16="http://schemas.microsoft.com/office/drawing/2014/main" id="{291C80C8-AB6F-4284-8A11-72FF4BA1D787}"/>
              </a:ext>
            </a:extLst>
          </p:cNvPr>
          <p:cNvGraphicFramePr>
            <a:graphicFrameLocks noChangeAspect="1"/>
          </p:cNvGraphicFramePr>
          <p:nvPr>
            <p:extLst>
              <p:ext uri="{D42A27DB-BD31-4B8C-83A1-F6EECF244321}">
                <p14:modId xmlns:p14="http://schemas.microsoft.com/office/powerpoint/2010/main" val="1176003661"/>
              </p:ext>
            </p:extLst>
          </p:nvPr>
        </p:nvGraphicFramePr>
        <p:xfrm>
          <a:off x="7488133" y="260146"/>
          <a:ext cx="964406" cy="796060"/>
        </p:xfrm>
        <a:graphic>
          <a:graphicData uri="http://schemas.openxmlformats.org/presentationml/2006/ole">
            <mc:AlternateContent xmlns:mc="http://schemas.openxmlformats.org/markup-compatibility/2006">
              <mc:Choice xmlns:v="urn:schemas-microsoft-com:vml" Requires="v">
                <p:oleObj spid="_x0000_s10247" name="Equation" r:id="rId6" imgW="1282680" imgH="736560" progId="Equation.DSMT4">
                  <p:embed/>
                </p:oleObj>
              </mc:Choice>
              <mc:Fallback>
                <p:oleObj name="Equation" r:id="rId6" imgW="1282680" imgH="736560" progId="Equation.DSMT4">
                  <p:embed/>
                  <p:pic>
                    <p:nvPicPr>
                      <p:cNvPr id="0" name=""/>
                      <p:cNvPicPr>
                        <a:picLocks noChangeAspect="1" noChangeArrowheads="1"/>
                      </p:cNvPicPr>
                      <p:nvPr/>
                    </p:nvPicPr>
                    <p:blipFill>
                      <a:blip r:embed="rId7"/>
                      <a:srcRect/>
                      <a:stretch>
                        <a:fillRect/>
                      </a:stretch>
                    </p:blipFill>
                    <p:spPr bwMode="auto">
                      <a:xfrm>
                        <a:off x="7488133" y="260146"/>
                        <a:ext cx="964406" cy="796060"/>
                      </a:xfrm>
                      <a:prstGeom prst="rect">
                        <a:avLst/>
                      </a:prstGeom>
                      <a:noFill/>
                      <a:ln>
                        <a:solidFill>
                          <a:srgbClr val="FFFF00"/>
                        </a:solidFill>
                      </a:ln>
                    </p:spPr>
                  </p:pic>
                </p:oleObj>
              </mc:Fallback>
            </mc:AlternateContent>
          </a:graphicData>
        </a:graphic>
      </p:graphicFrame>
      <p:sp>
        <p:nvSpPr>
          <p:cNvPr id="80" name="Rectangle: Rounded Corners 79">
            <a:extLst>
              <a:ext uri="{FF2B5EF4-FFF2-40B4-BE49-F238E27FC236}">
                <a16:creationId xmlns="" xmlns:a16="http://schemas.microsoft.com/office/drawing/2014/main" id="{B7516ED7-2F9B-4544-87C4-2FC10433366F}"/>
              </a:ext>
            </a:extLst>
          </p:cNvPr>
          <p:cNvSpPr/>
          <p:nvPr/>
        </p:nvSpPr>
        <p:spPr>
          <a:xfrm>
            <a:off x="3414927" y="2215721"/>
            <a:ext cx="1257300" cy="582689"/>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Lưu</a:t>
            </a:r>
            <a:r>
              <a:rPr lang="en-US" b="1" dirty="0">
                <a:solidFill>
                  <a:srgbClr val="7030A0"/>
                </a:solidFill>
                <a:latin typeface="Times New Roman" panose="02020603050405020304" pitchFamily="18" charset="0"/>
                <a:cs typeface="Times New Roman" panose="02020603050405020304" pitchFamily="18" charset="0"/>
              </a:rPr>
              <a:t> ý</a:t>
            </a:r>
          </a:p>
        </p:txBody>
      </p:sp>
      <p:sp>
        <p:nvSpPr>
          <p:cNvPr id="81" name="TextBox 80">
            <a:extLst>
              <a:ext uri="{FF2B5EF4-FFF2-40B4-BE49-F238E27FC236}">
                <a16:creationId xmlns="" xmlns:a16="http://schemas.microsoft.com/office/drawing/2014/main" id="{A9F32B4B-4403-4C89-BDDC-674DADBD24BC}"/>
              </a:ext>
            </a:extLst>
          </p:cNvPr>
          <p:cNvSpPr txBox="1"/>
          <p:nvPr/>
        </p:nvSpPr>
        <p:spPr>
          <a:xfrm>
            <a:off x="5058537" y="2323869"/>
            <a:ext cx="2518147" cy="646331"/>
          </a:xfrm>
          <a:prstGeom prst="rect">
            <a:avLst/>
          </a:prstGeom>
          <a:solidFill>
            <a:srgbClr val="7030A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prstClr val="white"/>
                </a:solidFill>
                <a:latin typeface="Times New Roman" panose="02020603050405020304" pitchFamily="18" charset="0"/>
                <a:cs typeface="Times New Roman" panose="02020603050405020304" pitchFamily="18" charset="0"/>
              </a:rPr>
              <a:t>Rút</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gọn</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trước</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và</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sau</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khi</a:t>
            </a:r>
            <a:r>
              <a:rPr lang="en-US" dirty="0">
                <a:solidFill>
                  <a:prstClr val="white"/>
                </a:solidFill>
                <a:latin typeface="Times New Roman" panose="02020603050405020304" pitchFamily="18" charset="0"/>
                <a:cs typeface="Times New Roman" panose="02020603050405020304" pitchFamily="18" charset="0"/>
              </a:rPr>
              <a:t> </a:t>
            </a:r>
            <a:r>
              <a:rPr lang="en-US" dirty="0" err="1">
                <a:solidFill>
                  <a:prstClr val="white"/>
                </a:solidFill>
                <a:latin typeface="Times New Roman" panose="02020603050405020304" pitchFamily="18" charset="0"/>
                <a:cs typeface="Times New Roman" panose="02020603050405020304" pitchFamily="18" charset="0"/>
              </a:rPr>
              <a:t>cộng</a:t>
            </a:r>
            <a:endParaRPr lang="en-US" dirty="0">
              <a:solidFill>
                <a:prstClr val="white"/>
              </a:solidFill>
              <a:latin typeface="Times New Roman" panose="02020603050405020304" pitchFamily="18" charset="0"/>
              <a:cs typeface="Times New Roman" panose="02020603050405020304" pitchFamily="18" charset="0"/>
            </a:endParaRPr>
          </a:p>
        </p:txBody>
      </p:sp>
      <p:cxnSp>
        <p:nvCxnSpPr>
          <p:cNvPr id="63" name="Straight Arrow Connector 62">
            <a:extLst>
              <a:ext uri="{FF2B5EF4-FFF2-40B4-BE49-F238E27FC236}">
                <a16:creationId xmlns="" xmlns:a16="http://schemas.microsoft.com/office/drawing/2014/main" id="{C81D0019-6F21-4C29-9927-C2F9A12BA79E}"/>
              </a:ext>
            </a:extLst>
          </p:cNvPr>
          <p:cNvCxnSpPr>
            <a:cxnSpLocks/>
            <a:stCxn id="8" idx="3"/>
            <a:endCxn id="80" idx="1"/>
          </p:cNvCxnSpPr>
          <p:nvPr/>
        </p:nvCxnSpPr>
        <p:spPr>
          <a:xfrm>
            <a:off x="3202417" y="1562482"/>
            <a:ext cx="212510" cy="94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 xmlns:a16="http://schemas.microsoft.com/office/drawing/2014/main" id="{6FAE5A1B-A905-493A-BB93-8FCA3E248D05}"/>
              </a:ext>
            </a:extLst>
          </p:cNvPr>
          <p:cNvCxnSpPr>
            <a:cxnSpLocks/>
            <a:stCxn id="80" idx="3"/>
            <a:endCxn id="81" idx="1"/>
          </p:cNvCxnSpPr>
          <p:nvPr/>
        </p:nvCxnSpPr>
        <p:spPr>
          <a:xfrm>
            <a:off x="4672227" y="2507066"/>
            <a:ext cx="386310" cy="139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2" name="Object 5">
            <a:extLst>
              <a:ext uri="{FF2B5EF4-FFF2-40B4-BE49-F238E27FC236}">
                <a16:creationId xmlns="" xmlns:a16="http://schemas.microsoft.com/office/drawing/2014/main" id="{CE290474-0745-4FE8-B4A2-A4EE3B96FA2C}"/>
              </a:ext>
            </a:extLst>
          </p:cNvPr>
          <p:cNvGraphicFramePr>
            <a:graphicFrameLocks noChangeAspect="1"/>
          </p:cNvGraphicFramePr>
          <p:nvPr>
            <p:extLst>
              <p:ext uri="{D42A27DB-BD31-4B8C-83A1-F6EECF244321}">
                <p14:modId xmlns:p14="http://schemas.microsoft.com/office/powerpoint/2010/main" val="2254838972"/>
              </p:ext>
            </p:extLst>
          </p:nvPr>
        </p:nvGraphicFramePr>
        <p:xfrm>
          <a:off x="5562600" y="3931154"/>
          <a:ext cx="1658104" cy="945646"/>
        </p:xfrm>
        <a:graphic>
          <a:graphicData uri="http://schemas.openxmlformats.org/presentationml/2006/ole">
            <mc:AlternateContent xmlns:mc="http://schemas.openxmlformats.org/markup-compatibility/2006">
              <mc:Choice xmlns:v="urn:schemas-microsoft-com:vml" Requires="v">
                <p:oleObj spid="_x0000_s10248" name="Equation" r:id="rId8" imgW="1574640" imgH="672840" progId="Equation.DSMT4">
                  <p:embed/>
                </p:oleObj>
              </mc:Choice>
              <mc:Fallback>
                <p:oleObj name="Equation" r:id="rId8" imgW="1574640" imgH="672840" progId="Equation.DSMT4">
                  <p:embed/>
                  <p:pic>
                    <p:nvPicPr>
                      <p:cNvPr id="0" name=""/>
                      <p:cNvPicPr>
                        <a:picLocks noChangeAspect="1" noChangeArrowheads="1"/>
                      </p:cNvPicPr>
                      <p:nvPr/>
                    </p:nvPicPr>
                    <p:blipFill>
                      <a:blip r:embed="rId9"/>
                      <a:srcRect/>
                      <a:stretch>
                        <a:fillRect/>
                      </a:stretch>
                    </p:blipFill>
                    <p:spPr bwMode="auto">
                      <a:xfrm>
                        <a:off x="5562600" y="3931154"/>
                        <a:ext cx="1658104" cy="945646"/>
                      </a:xfrm>
                      <a:prstGeom prst="rect">
                        <a:avLst/>
                      </a:prstGeom>
                      <a:noFill/>
                      <a:ln>
                        <a:solidFill>
                          <a:srgbClr val="FFFF00"/>
                        </a:solidFill>
                      </a:ln>
                      <a:effectLst/>
                    </p:spPr>
                  </p:pic>
                </p:oleObj>
              </mc:Fallback>
            </mc:AlternateContent>
          </a:graphicData>
        </a:graphic>
      </p:graphicFrame>
      <p:graphicFrame>
        <p:nvGraphicFramePr>
          <p:cNvPr id="78" name="Object 6">
            <a:extLst>
              <a:ext uri="{FF2B5EF4-FFF2-40B4-BE49-F238E27FC236}">
                <a16:creationId xmlns="" xmlns:a16="http://schemas.microsoft.com/office/drawing/2014/main" id="{5589994A-B19B-4641-8578-4A50B0230A16}"/>
              </a:ext>
            </a:extLst>
          </p:cNvPr>
          <p:cNvGraphicFramePr>
            <a:graphicFrameLocks noChangeAspect="1"/>
          </p:cNvGraphicFramePr>
          <p:nvPr>
            <p:extLst>
              <p:ext uri="{D42A27DB-BD31-4B8C-83A1-F6EECF244321}">
                <p14:modId xmlns:p14="http://schemas.microsoft.com/office/powerpoint/2010/main" val="417077263"/>
              </p:ext>
            </p:extLst>
          </p:nvPr>
        </p:nvGraphicFramePr>
        <p:xfrm>
          <a:off x="5523678" y="5029220"/>
          <a:ext cx="3112427" cy="1106449"/>
        </p:xfrm>
        <a:graphic>
          <a:graphicData uri="http://schemas.openxmlformats.org/presentationml/2006/ole">
            <mc:AlternateContent xmlns:mc="http://schemas.openxmlformats.org/markup-compatibility/2006">
              <mc:Choice xmlns:v="urn:schemas-microsoft-com:vml" Requires="v">
                <p:oleObj spid="_x0000_s10249" name="Equation" r:id="rId10" imgW="2997000" imgH="799920" progId="Equation.DSMT4">
                  <p:embed/>
                </p:oleObj>
              </mc:Choice>
              <mc:Fallback>
                <p:oleObj name="Equation" r:id="rId10" imgW="2997000" imgH="799920" progId="Equation.DSMT4">
                  <p:embed/>
                  <p:pic>
                    <p:nvPicPr>
                      <p:cNvPr id="0" name=""/>
                      <p:cNvPicPr>
                        <a:picLocks noChangeAspect="1" noChangeArrowheads="1"/>
                      </p:cNvPicPr>
                      <p:nvPr/>
                    </p:nvPicPr>
                    <p:blipFill>
                      <a:blip r:embed="rId11"/>
                      <a:srcRect/>
                      <a:stretch>
                        <a:fillRect/>
                      </a:stretch>
                    </p:blipFill>
                    <p:spPr bwMode="auto">
                      <a:xfrm>
                        <a:off x="5523678" y="5029220"/>
                        <a:ext cx="3112427" cy="1106449"/>
                      </a:xfrm>
                      <a:prstGeom prst="rect">
                        <a:avLst/>
                      </a:prstGeom>
                      <a:noFill/>
                      <a:ln>
                        <a:solidFill>
                          <a:srgbClr val="FFFF00"/>
                        </a:solidFill>
                      </a:ln>
                      <a:effectLst/>
                    </p:spPr>
                  </p:pic>
                </p:oleObj>
              </mc:Fallback>
            </mc:AlternateContent>
          </a:graphicData>
        </a:graphic>
      </p:graphicFrame>
      <p:cxnSp>
        <p:nvCxnSpPr>
          <p:cNvPr id="94" name="Straight Arrow Connector 93">
            <a:extLst>
              <a:ext uri="{FF2B5EF4-FFF2-40B4-BE49-F238E27FC236}">
                <a16:creationId xmlns="" xmlns:a16="http://schemas.microsoft.com/office/drawing/2014/main" id="{5583CD7D-E07A-4D0F-9690-41E6F3E93D2E}"/>
              </a:ext>
            </a:extLst>
          </p:cNvPr>
          <p:cNvCxnSpPr>
            <a:cxnSpLocks/>
            <a:stCxn id="11" idx="3"/>
          </p:cNvCxnSpPr>
          <p:nvPr/>
        </p:nvCxnSpPr>
        <p:spPr>
          <a:xfrm>
            <a:off x="3198687" y="4929253"/>
            <a:ext cx="318526" cy="614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58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circle(in)">
                                      <p:cBhvr>
                                        <p:cTn id="25" dur="2000"/>
                                        <p:tgtEl>
                                          <p:spTgt spid="68"/>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6" presetClass="entr" presetSubtype="16"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circle(in)">
                                      <p:cBhvr>
                                        <p:cTn id="32" dur="2000"/>
                                        <p:tgtEl>
                                          <p:spTgt spid="82"/>
                                        </p:tgtEl>
                                      </p:cBhvr>
                                    </p:animEffect>
                                  </p:childTnLst>
                                </p:cTn>
                              </p:par>
                              <p:par>
                                <p:cTn id="33" presetID="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circle(in)">
                                      <p:cBhvr>
                                        <p:cTn id="44" dur="2000"/>
                                        <p:tgtEl>
                                          <p:spTgt spid="71"/>
                                        </p:tgtEl>
                                      </p:cBhvr>
                                    </p:animEffect>
                                  </p:childTnLst>
                                </p:cTn>
                              </p:par>
                              <p:par>
                                <p:cTn id="45" presetID="2" presetClass="entr" presetSubtype="8"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par>
                                <p:cTn id="49" presetID="6" presetClass="entr" presetSubtype="16"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circle(in)">
                                      <p:cBhvr>
                                        <p:cTn id="51" dur="2000"/>
                                        <p:tgtEl>
                                          <p:spTgt spid="90"/>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1+#ppt_w/2"/>
                                          </p:val>
                                        </p:tav>
                                        <p:tav tm="100000">
                                          <p:val>
                                            <p:strVal val="#ppt_x"/>
                                          </p:val>
                                        </p:tav>
                                      </p:tavLst>
                                    </p:anim>
                                    <p:anim calcmode="lin" valueType="num">
                                      <p:cBhvr additive="base">
                                        <p:cTn id="55" dur="500" fill="hold"/>
                                        <p:tgtEl>
                                          <p:spTgt spid="48"/>
                                        </p:tgtEl>
                                        <p:attrNameLst>
                                          <p:attrName>ppt_y</p:attrName>
                                        </p:attrNameLst>
                                      </p:cBhvr>
                                      <p:tavLst>
                                        <p:tav tm="0">
                                          <p:val>
                                            <p:strVal val="#ppt_y"/>
                                          </p:val>
                                        </p:tav>
                                        <p:tav tm="100000">
                                          <p:val>
                                            <p:strVal val="#ppt_y"/>
                                          </p:val>
                                        </p:tav>
                                      </p:tavLst>
                                    </p:anim>
                                  </p:childTnLst>
                                </p:cTn>
                              </p:par>
                              <p:par>
                                <p:cTn id="56" presetID="6" presetClass="entr" presetSubtype="16" fill="hold"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circle(in)">
                                      <p:cBhvr>
                                        <p:cTn id="58" dur="2000"/>
                                        <p:tgtEl>
                                          <p:spTgt spid="9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1+#ppt_w/2"/>
                                          </p:val>
                                        </p:tav>
                                        <p:tav tm="100000">
                                          <p:val>
                                            <p:strVal val="#ppt_x"/>
                                          </p:val>
                                        </p:tav>
                                      </p:tavLst>
                                    </p:anim>
                                    <p:anim calcmode="lin" valueType="num">
                                      <p:cBhvr additive="base">
                                        <p:cTn id="6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0-#ppt_w/2"/>
                                          </p:val>
                                        </p:tav>
                                        <p:tav tm="100000">
                                          <p:val>
                                            <p:strVal val="#ppt_x"/>
                                          </p:val>
                                        </p:tav>
                                      </p:tavLst>
                                    </p:anim>
                                    <p:anim calcmode="lin" valueType="num">
                                      <p:cBhvr additive="base">
                                        <p:cTn id="68" dur="500" fill="hold"/>
                                        <p:tgtEl>
                                          <p:spTgt spid="6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fill="hold"/>
                                        <p:tgtEl>
                                          <p:spTgt spid="80"/>
                                        </p:tgtEl>
                                        <p:attrNameLst>
                                          <p:attrName>ppt_x</p:attrName>
                                        </p:attrNameLst>
                                      </p:cBhvr>
                                      <p:tavLst>
                                        <p:tav tm="0">
                                          <p:val>
                                            <p:strVal val="0-#ppt_w/2"/>
                                          </p:val>
                                        </p:tav>
                                        <p:tav tm="100000">
                                          <p:val>
                                            <p:strVal val="#ppt_x"/>
                                          </p:val>
                                        </p:tav>
                                      </p:tavLst>
                                    </p:anim>
                                    <p:anim calcmode="lin" valueType="num">
                                      <p:cBhvr additive="base">
                                        <p:cTn id="72" dur="500" fill="hold"/>
                                        <p:tgtEl>
                                          <p:spTgt spid="80"/>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0-#ppt_w/2"/>
                                          </p:val>
                                        </p:tav>
                                        <p:tav tm="100000">
                                          <p:val>
                                            <p:strVal val="#ppt_x"/>
                                          </p:val>
                                        </p:tav>
                                      </p:tavLst>
                                    </p:anim>
                                    <p:anim calcmode="lin" valueType="num">
                                      <p:cBhvr additive="base">
                                        <p:cTn id="76" dur="500" fill="hold"/>
                                        <p:tgtEl>
                                          <p:spTgt spid="66"/>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81"/>
                                        </p:tgtEl>
                                        <p:attrNameLst>
                                          <p:attrName>style.visibility</p:attrName>
                                        </p:attrNameLst>
                                      </p:cBhvr>
                                      <p:to>
                                        <p:strVal val="visible"/>
                                      </p:to>
                                    </p:set>
                                    <p:anim calcmode="lin" valueType="num">
                                      <p:cBhvr additive="base">
                                        <p:cTn id="79" dur="500" fill="hold"/>
                                        <p:tgtEl>
                                          <p:spTgt spid="81"/>
                                        </p:tgtEl>
                                        <p:attrNameLst>
                                          <p:attrName>ppt_x</p:attrName>
                                        </p:attrNameLst>
                                      </p:cBhvr>
                                      <p:tavLst>
                                        <p:tav tm="0">
                                          <p:val>
                                            <p:strVal val="0-#ppt_w/2"/>
                                          </p:val>
                                        </p:tav>
                                        <p:tav tm="100000">
                                          <p:val>
                                            <p:strVal val="#ppt_x"/>
                                          </p:val>
                                        </p:tav>
                                      </p:tavLst>
                                    </p:anim>
                                    <p:anim calcmode="lin" valueType="num">
                                      <p:cBhvr additive="base">
                                        <p:cTn id="80"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circle(in)">
                                      <p:cBhvr>
                                        <p:cTn id="90" dur="20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nodeType="click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circle(in)">
                                      <p:cBhvr>
                                        <p:cTn id="95" dur="2000"/>
                                        <p:tgtEl>
                                          <p:spTgt spid="120"/>
                                        </p:tgtEl>
                                      </p:cBhvr>
                                    </p:animEffect>
                                  </p:childTnLst>
                                </p:cTn>
                              </p:par>
                              <p:par>
                                <p:cTn id="96" presetID="2" presetClass="entr" presetSubtype="6" fill="hold" grpId="0" nodeType="withEffect">
                                  <p:stCondLst>
                                    <p:cond delay="0"/>
                                  </p:stCondLst>
                                  <p:childTnLst>
                                    <p:set>
                                      <p:cBhvr>
                                        <p:cTn id="97" dur="1" fill="hold">
                                          <p:stCondLst>
                                            <p:cond delay="0"/>
                                          </p:stCondLst>
                                        </p:cTn>
                                        <p:tgtEl>
                                          <p:spTgt spid="113"/>
                                        </p:tgtEl>
                                        <p:attrNameLst>
                                          <p:attrName>style.visibility</p:attrName>
                                        </p:attrNameLst>
                                      </p:cBhvr>
                                      <p:to>
                                        <p:strVal val="visible"/>
                                      </p:to>
                                    </p:set>
                                    <p:anim calcmode="lin" valueType="num">
                                      <p:cBhvr additive="base">
                                        <p:cTn id="98" dur="500" fill="hold"/>
                                        <p:tgtEl>
                                          <p:spTgt spid="113"/>
                                        </p:tgtEl>
                                        <p:attrNameLst>
                                          <p:attrName>ppt_x</p:attrName>
                                        </p:attrNameLst>
                                      </p:cBhvr>
                                      <p:tavLst>
                                        <p:tav tm="0">
                                          <p:val>
                                            <p:strVal val="1+#ppt_w/2"/>
                                          </p:val>
                                        </p:tav>
                                        <p:tav tm="100000">
                                          <p:val>
                                            <p:strVal val="#ppt_x"/>
                                          </p:val>
                                        </p:tav>
                                      </p:tavLst>
                                    </p:anim>
                                    <p:anim calcmode="lin" valueType="num">
                                      <p:cBhvr additive="base">
                                        <p:cTn id="99" dur="500" fill="hold"/>
                                        <p:tgtEl>
                                          <p:spTgt spid="113"/>
                                        </p:tgtEl>
                                        <p:attrNameLst>
                                          <p:attrName>ppt_y</p:attrName>
                                        </p:attrNameLst>
                                      </p:cBhvr>
                                      <p:tavLst>
                                        <p:tav tm="0">
                                          <p:val>
                                            <p:strVal val="1+#ppt_h/2"/>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39"/>
                                        </p:tgtEl>
                                        <p:attrNameLst>
                                          <p:attrName>style.visibility</p:attrName>
                                        </p:attrNameLst>
                                      </p:cBhvr>
                                      <p:to>
                                        <p:strVal val="visible"/>
                                      </p:to>
                                    </p:set>
                                    <p:animEffect transition="in" filter="fade">
                                      <p:cBhvr>
                                        <p:cTn id="102" dur="1000"/>
                                        <p:tgtEl>
                                          <p:spTgt spid="139"/>
                                        </p:tgtEl>
                                      </p:cBhvr>
                                    </p:animEffect>
                                    <p:anim calcmode="lin" valueType="num">
                                      <p:cBhvr>
                                        <p:cTn id="103" dur="1000" fill="hold"/>
                                        <p:tgtEl>
                                          <p:spTgt spid="139"/>
                                        </p:tgtEl>
                                        <p:attrNameLst>
                                          <p:attrName>ppt_x</p:attrName>
                                        </p:attrNameLst>
                                      </p:cBhvr>
                                      <p:tavLst>
                                        <p:tav tm="0">
                                          <p:val>
                                            <p:strVal val="#ppt_x"/>
                                          </p:val>
                                        </p:tav>
                                        <p:tav tm="100000">
                                          <p:val>
                                            <p:strVal val="#ppt_x"/>
                                          </p:val>
                                        </p:tav>
                                      </p:tavLst>
                                    </p:anim>
                                    <p:anim calcmode="lin" valueType="num">
                                      <p:cBhvr>
                                        <p:cTn id="104" dur="1000" fill="hold"/>
                                        <p:tgtEl>
                                          <p:spTgt spid="139"/>
                                        </p:tgtEl>
                                        <p:attrNameLst>
                                          <p:attrName>ppt_y</p:attrName>
                                        </p:attrNameLst>
                                      </p:cBhvr>
                                      <p:tavLst>
                                        <p:tav tm="0">
                                          <p:val>
                                            <p:strVal val="#ppt_y+.1"/>
                                          </p:val>
                                        </p:tav>
                                        <p:tav tm="100000">
                                          <p:val>
                                            <p:strVal val="#ppt_y"/>
                                          </p:val>
                                        </p:tav>
                                      </p:tavLst>
                                    </p:anim>
                                  </p:childTnLst>
                                </p:cTn>
                              </p:par>
                              <p:par>
                                <p:cTn id="105" presetID="6" presetClass="entr" presetSubtype="16"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circle(in)">
                                      <p:cBhvr>
                                        <p:cTn id="107" dur="2000"/>
                                        <p:tgtEl>
                                          <p:spTgt spid="72"/>
                                        </p:tgtEl>
                                      </p:cBhvr>
                                    </p:animEffect>
                                  </p:childTnLst>
                                </p:cTn>
                              </p:par>
                              <p:par>
                                <p:cTn id="108" presetID="2" presetClass="entr" presetSubtype="6" fill="hold" grpId="0" nodeType="withEffect">
                                  <p:stCondLst>
                                    <p:cond delay="0"/>
                                  </p:stCondLst>
                                  <p:childTnLst>
                                    <p:set>
                                      <p:cBhvr>
                                        <p:cTn id="109" dur="1" fill="hold">
                                          <p:stCondLst>
                                            <p:cond delay="0"/>
                                          </p:stCondLst>
                                        </p:cTn>
                                        <p:tgtEl>
                                          <p:spTgt spid="115"/>
                                        </p:tgtEl>
                                        <p:attrNameLst>
                                          <p:attrName>style.visibility</p:attrName>
                                        </p:attrNameLst>
                                      </p:cBhvr>
                                      <p:to>
                                        <p:strVal val="visible"/>
                                      </p:to>
                                    </p:set>
                                    <p:anim calcmode="lin" valueType="num">
                                      <p:cBhvr additive="base">
                                        <p:cTn id="110" dur="500" fill="hold"/>
                                        <p:tgtEl>
                                          <p:spTgt spid="115"/>
                                        </p:tgtEl>
                                        <p:attrNameLst>
                                          <p:attrName>ppt_x</p:attrName>
                                        </p:attrNameLst>
                                      </p:cBhvr>
                                      <p:tavLst>
                                        <p:tav tm="0">
                                          <p:val>
                                            <p:strVal val="1+#ppt_w/2"/>
                                          </p:val>
                                        </p:tav>
                                        <p:tav tm="100000">
                                          <p:val>
                                            <p:strVal val="#ppt_x"/>
                                          </p:val>
                                        </p:tav>
                                      </p:tavLst>
                                    </p:anim>
                                    <p:anim calcmode="lin" valueType="num">
                                      <p:cBhvr additive="base">
                                        <p:cTn id="111" dur="500" fill="hold"/>
                                        <p:tgtEl>
                                          <p:spTgt spid="115"/>
                                        </p:tgtEl>
                                        <p:attrNameLst>
                                          <p:attrName>ppt_y</p:attrName>
                                        </p:attrNameLst>
                                      </p:cBhvr>
                                      <p:tavLst>
                                        <p:tav tm="0">
                                          <p:val>
                                            <p:strVal val="1+#ppt_h/2"/>
                                          </p:val>
                                        </p:tav>
                                        <p:tav tm="100000">
                                          <p:val>
                                            <p:strVal val="#ppt_y"/>
                                          </p:val>
                                        </p:tav>
                                      </p:tavLst>
                                    </p:anim>
                                  </p:childTnLst>
                                </p:cTn>
                              </p:par>
                              <p:par>
                                <p:cTn id="112" presetID="6" presetClass="entr" presetSubtype="16" fill="hold" nodeType="withEffect">
                                  <p:stCondLst>
                                    <p:cond delay="0"/>
                                  </p:stCondLst>
                                  <p:childTnLst>
                                    <p:set>
                                      <p:cBhvr>
                                        <p:cTn id="113" dur="1" fill="hold">
                                          <p:stCondLst>
                                            <p:cond delay="0"/>
                                          </p:stCondLst>
                                        </p:cTn>
                                        <p:tgtEl>
                                          <p:spTgt spid="142"/>
                                        </p:tgtEl>
                                        <p:attrNameLst>
                                          <p:attrName>style.visibility</p:attrName>
                                        </p:attrNameLst>
                                      </p:cBhvr>
                                      <p:to>
                                        <p:strVal val="visible"/>
                                      </p:to>
                                    </p:set>
                                    <p:animEffect transition="in" filter="circle(in)">
                                      <p:cBhvr>
                                        <p:cTn id="114" dur="2000"/>
                                        <p:tgtEl>
                                          <p:spTgt spid="142"/>
                                        </p:tgtEl>
                                      </p:cBhvr>
                                    </p:animEffect>
                                  </p:childTnLst>
                                </p:cTn>
                              </p:par>
                              <p:par>
                                <p:cTn id="115" presetID="6"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circle(in)">
                                      <p:cBhvr>
                                        <p:cTn id="117" dur="2000"/>
                                        <p:tgtEl>
                                          <p:spTgt spid="78"/>
                                        </p:tgtEl>
                                      </p:cBhvr>
                                    </p:animEffect>
                                  </p:childTnLst>
                                </p:cTn>
                              </p:par>
                              <p:par>
                                <p:cTn id="118" presetID="2" presetClass="entr" presetSubtype="2" fill="hold" nodeType="withEffect">
                                  <p:stCondLst>
                                    <p:cond delay="0"/>
                                  </p:stCondLst>
                                  <p:childTnLst>
                                    <p:set>
                                      <p:cBhvr>
                                        <p:cTn id="119" dur="1" fill="hold">
                                          <p:stCondLst>
                                            <p:cond delay="0"/>
                                          </p:stCondLst>
                                        </p:cTn>
                                        <p:tgtEl>
                                          <p:spTgt spid="94"/>
                                        </p:tgtEl>
                                        <p:attrNameLst>
                                          <p:attrName>style.visibility</p:attrName>
                                        </p:attrNameLst>
                                      </p:cBhvr>
                                      <p:to>
                                        <p:strVal val="visible"/>
                                      </p:to>
                                    </p:set>
                                    <p:anim calcmode="lin" valueType="num">
                                      <p:cBhvr additive="base">
                                        <p:cTn id="120" dur="500" fill="hold"/>
                                        <p:tgtEl>
                                          <p:spTgt spid="94"/>
                                        </p:tgtEl>
                                        <p:attrNameLst>
                                          <p:attrName>ppt_x</p:attrName>
                                        </p:attrNameLst>
                                      </p:cBhvr>
                                      <p:tavLst>
                                        <p:tav tm="0">
                                          <p:val>
                                            <p:strVal val="1+#ppt_w/2"/>
                                          </p:val>
                                        </p:tav>
                                        <p:tav tm="100000">
                                          <p:val>
                                            <p:strVal val="#ppt_x"/>
                                          </p:val>
                                        </p:tav>
                                      </p:tavLst>
                                    </p:anim>
                                    <p:anim calcmode="lin" valueType="num">
                                      <p:cBhvr additive="base">
                                        <p:cTn id="121"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38" grpId="0" animBg="1"/>
      <p:bldP spid="48" grpId="0" animBg="1"/>
      <p:bldP spid="49" grpId="0" animBg="1"/>
      <p:bldP spid="113" grpId="0" animBg="1"/>
      <p:bldP spid="115" grpId="0" animBg="1"/>
      <p:bldP spid="80" grpId="0" animBg="1"/>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4802289" y="3822767"/>
            <a:ext cx="906970" cy="1303422"/>
          </a:xfrm>
          <a:prstGeom prst="rect">
            <a:avLst/>
          </a:prstGeom>
        </p:spPr>
      </p:pic>
    </p:spTree>
    <p:extLst>
      <p:ext uri="{BB962C8B-B14F-4D97-AF65-F5344CB8AC3E}">
        <p14:creationId xmlns:p14="http://schemas.microsoft.com/office/powerpoint/2010/main" val="2527455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hlinkClick r:id="rId3" action="ppaction://hlinksldjump"/>
            <a:extLst>
              <a:ext uri="{FF2B5EF4-FFF2-40B4-BE49-F238E27FC236}">
                <a16:creationId xmlns="" xmlns:a16="http://schemas.microsoft.com/office/drawing/2014/main" id="{D5B66BF9-60E8-4F8D-A37F-751E2996FC65}"/>
              </a:ext>
            </a:extLst>
          </p:cNvPr>
          <p:cNvSpPr/>
          <p:nvPr/>
        </p:nvSpPr>
        <p:spPr>
          <a:xfrm>
            <a:off x="3007283" y="872358"/>
            <a:ext cx="5755727" cy="571764"/>
          </a:xfrm>
          <a:prstGeom prst="roundRect">
            <a:avLst/>
          </a:prstGeom>
          <a:solidFill>
            <a:srgbClr val="FFFF00"/>
          </a:solidFill>
          <a:ln w="28575">
            <a:solidFill>
              <a:schemeClr val="bg1"/>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p>
            <a:pPr algn="ctr">
              <a:lnSpc>
                <a:spcPct val="90000"/>
              </a:lnSpc>
              <a:spcBef>
                <a:spcPct val="0"/>
              </a:spcBef>
            </a:pPr>
            <a:r>
              <a:rPr lang="en-US" sz="2400" b="1" dirty="0">
                <a:solidFill>
                  <a:srgbClr val="002060"/>
                </a:solidFill>
                <a:latin typeface="Times New Roman" panose="02020603050405020304" pitchFamily="18" charset="0"/>
                <a:cs typeface="Times New Roman" panose="02020603050405020304" pitchFamily="18" charset="0"/>
              </a:rPr>
              <a:t>PHÉP CỘNG HAI SỐ NGUYÊN</a:t>
            </a:r>
          </a:p>
        </p:txBody>
      </p:sp>
      <p:sp>
        <p:nvSpPr>
          <p:cNvPr id="7" name="Rectangle: Rounded Corners 6">
            <a:hlinkClick r:id="rId4" tooltip="https://www.youtube.com/watch?v=jimeO8p0xbk&amp;t=1201s"/>
            <a:extLst>
              <a:ext uri="{FF2B5EF4-FFF2-40B4-BE49-F238E27FC236}">
                <a16:creationId xmlns="" xmlns:a16="http://schemas.microsoft.com/office/drawing/2014/main" id="{AE49FAF8-B9E5-451E-BA24-AC6FE4150D9E}"/>
              </a:ext>
            </a:extLst>
          </p:cNvPr>
          <p:cNvSpPr/>
          <p:nvPr/>
        </p:nvSpPr>
        <p:spPr>
          <a:xfrm>
            <a:off x="3007283" y="4468472"/>
            <a:ext cx="5755727" cy="571764"/>
          </a:xfrm>
          <a:prstGeom prst="roundRect">
            <a:avLst/>
          </a:prstGeom>
          <a:solidFill>
            <a:srgbClr val="FFFF00"/>
          </a:solidFill>
          <a:ln w="28575">
            <a:solidFill>
              <a:schemeClr val="bg1"/>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p>
            <a:pPr algn="ctr">
              <a:lnSpc>
                <a:spcPct val="90000"/>
              </a:lnSpc>
              <a:spcBef>
                <a:spcPct val="0"/>
              </a:spcBef>
            </a:pPr>
            <a:r>
              <a:rPr lang="en-US" sz="2400" b="1" dirty="0">
                <a:solidFill>
                  <a:srgbClr val="002060"/>
                </a:solidFill>
                <a:latin typeface="Times New Roman" panose="02020603050405020304" pitchFamily="18" charset="0"/>
                <a:cs typeface="Times New Roman" panose="02020603050405020304" pitchFamily="18" charset="0"/>
              </a:rPr>
              <a:t>QUY ĐỒNG MẪU SỐ NHIỀU PHÂN SỐ</a:t>
            </a:r>
          </a:p>
        </p:txBody>
      </p:sp>
      <p:sp>
        <p:nvSpPr>
          <p:cNvPr id="9" name="Rectangle: Rounded Corners 8">
            <a:hlinkClick r:id="rId5" action="ppaction://hlinksldjump"/>
            <a:extLst>
              <a:ext uri="{FF2B5EF4-FFF2-40B4-BE49-F238E27FC236}">
                <a16:creationId xmlns="" xmlns:a16="http://schemas.microsoft.com/office/drawing/2014/main" id="{DB16DAF3-7F52-401F-A90C-27D67B7D04B0}"/>
              </a:ext>
            </a:extLst>
          </p:cNvPr>
          <p:cNvSpPr/>
          <p:nvPr/>
        </p:nvSpPr>
        <p:spPr>
          <a:xfrm>
            <a:off x="3007283" y="2670415"/>
            <a:ext cx="5755727" cy="571764"/>
          </a:xfrm>
          <a:prstGeom prst="roundRect">
            <a:avLst/>
          </a:prstGeom>
          <a:solidFill>
            <a:srgbClr val="FFFF00"/>
          </a:solidFill>
          <a:ln w="28575">
            <a:solidFill>
              <a:schemeClr val="bg1"/>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p>
            <a:pPr algn="ctr">
              <a:lnSpc>
                <a:spcPct val="90000"/>
              </a:lnSpc>
              <a:spcBef>
                <a:spcPct val="0"/>
              </a:spcBef>
            </a:pPr>
            <a:r>
              <a:rPr lang="en-US" sz="2400" b="1" dirty="0">
                <a:solidFill>
                  <a:srgbClr val="002060"/>
                </a:solidFill>
                <a:latin typeface="Times New Roman" panose="02020603050405020304" pitchFamily="18" charset="0"/>
                <a:cs typeface="Times New Roman" panose="02020603050405020304" pitchFamily="18" charset="0"/>
              </a:rPr>
              <a:t>TÍNH CHẤT C</a:t>
            </a:r>
            <a:r>
              <a:rPr lang="vi-VN" sz="2400" b="1" dirty="0">
                <a:solidFill>
                  <a:srgbClr val="002060"/>
                </a:solidFill>
                <a:latin typeface="Times New Roman" panose="02020603050405020304" pitchFamily="18" charset="0"/>
                <a:cs typeface="Times New Roman" panose="02020603050405020304" pitchFamily="18" charset="0"/>
              </a:rPr>
              <a:t>Ơ</a:t>
            </a:r>
            <a:r>
              <a:rPr lang="en-US" sz="2400" b="1" dirty="0">
                <a:solidFill>
                  <a:srgbClr val="002060"/>
                </a:solidFill>
                <a:latin typeface="Times New Roman" panose="02020603050405020304" pitchFamily="18" charset="0"/>
                <a:cs typeface="Times New Roman" panose="02020603050405020304" pitchFamily="18" charset="0"/>
              </a:rPr>
              <a:t> BẢN CỦA PHÉP CỘNG SỐ NGUYÊN</a:t>
            </a:r>
          </a:p>
        </p:txBody>
      </p:sp>
      <p:sp>
        <p:nvSpPr>
          <p:cNvPr id="11" name="Oval 10">
            <a:extLst>
              <a:ext uri="{FF2B5EF4-FFF2-40B4-BE49-F238E27FC236}">
                <a16:creationId xmlns="" xmlns:a16="http://schemas.microsoft.com/office/drawing/2014/main" id="{E9A3D1D0-B81C-491C-8627-CDCBB002B8EE}"/>
              </a:ext>
            </a:extLst>
          </p:cNvPr>
          <p:cNvSpPr/>
          <p:nvPr/>
        </p:nvSpPr>
        <p:spPr>
          <a:xfrm>
            <a:off x="416019" y="1753409"/>
            <a:ext cx="1881419" cy="2405817"/>
          </a:xfrm>
          <a:prstGeom prst="ellipse">
            <a:avLst/>
          </a:prstGeom>
          <a:solidFill>
            <a:srgbClr val="FFFF0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rgbClr val="7030A0"/>
                </a:solidFill>
                <a:latin typeface="Times New Roman" panose="02020603050405020304" pitchFamily="18" charset="0"/>
                <a:cs typeface="Times New Roman" panose="02020603050405020304" pitchFamily="18" charset="0"/>
              </a:rPr>
              <a:t>MỘT SỐ KIẾN THỨC LIÊN QUAN</a:t>
            </a:r>
          </a:p>
        </p:txBody>
      </p:sp>
      <p:cxnSp>
        <p:nvCxnSpPr>
          <p:cNvPr id="13" name="Straight Arrow Connector 12">
            <a:extLst>
              <a:ext uri="{FF2B5EF4-FFF2-40B4-BE49-F238E27FC236}">
                <a16:creationId xmlns="" xmlns:a16="http://schemas.microsoft.com/office/drawing/2014/main" id="{B0562482-31E5-434D-98E1-CAF07F20EEB5}"/>
              </a:ext>
            </a:extLst>
          </p:cNvPr>
          <p:cNvCxnSpPr>
            <a:cxnSpLocks/>
            <a:stCxn id="11" idx="6"/>
            <a:endCxn id="7" idx="1"/>
          </p:cNvCxnSpPr>
          <p:nvPr/>
        </p:nvCxnSpPr>
        <p:spPr>
          <a:xfrm>
            <a:off x="2297429" y="2956298"/>
            <a:ext cx="709845" cy="1798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A723DD70-9169-4C14-B30B-9CFFA595500B}"/>
              </a:ext>
            </a:extLst>
          </p:cNvPr>
          <p:cNvCxnSpPr>
            <a:cxnSpLocks/>
            <a:stCxn id="11" idx="6"/>
            <a:endCxn id="9" idx="1"/>
          </p:cNvCxnSpPr>
          <p:nvPr/>
        </p:nvCxnSpPr>
        <p:spPr>
          <a:xfrm flipV="1">
            <a:off x="2297429" y="2956317"/>
            <a:ext cx="70984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6F1B0E6F-F070-4977-A67A-B8BF32B89F36}"/>
              </a:ext>
            </a:extLst>
          </p:cNvPr>
          <p:cNvCxnSpPr>
            <a:cxnSpLocks/>
            <a:stCxn id="11" idx="6"/>
            <a:endCxn id="5" idx="1"/>
          </p:cNvCxnSpPr>
          <p:nvPr/>
        </p:nvCxnSpPr>
        <p:spPr>
          <a:xfrm flipV="1">
            <a:off x="2297429" y="1158240"/>
            <a:ext cx="709845" cy="1798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0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7"/>
            <a:ext cx="9156700" cy="685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723618"/>
            <a:ext cx="9144000" cy="26852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387" y="1786731"/>
            <a:ext cx="23717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757382"/>
            <a:ext cx="106045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225" y="5181600"/>
            <a:ext cx="1225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181600"/>
            <a:ext cx="10366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5221" y="5408901"/>
            <a:ext cx="1036637"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983090"/>
            <a:ext cx="12128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5198" y="4395643"/>
            <a:ext cx="1225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838200"/>
            <a:ext cx="10541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732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7772779" y="4733160"/>
            <a:ext cx="1308038" cy="1413360"/>
          </a:xfrm>
          <a:prstGeom prst="rect">
            <a:avLst/>
          </a:prstGeom>
        </p:spPr>
      </p:pic>
      <p:sp>
        <p:nvSpPr>
          <p:cNvPr id="16" name="TextBox 15"/>
          <p:cNvSpPr txBox="1"/>
          <p:nvPr/>
        </p:nvSpPr>
        <p:spPr>
          <a:xfrm>
            <a:off x="0" y="152400"/>
            <a:ext cx="8915400" cy="31700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4000" dirty="0">
                <a:solidFill>
                  <a:prstClr val="black"/>
                </a:solidFill>
              </a:rPr>
              <a:t>      </a:t>
            </a:r>
            <a:r>
              <a:rPr lang="en-US" sz="4000" dirty="0">
                <a:solidFill>
                  <a:prstClr val="black"/>
                </a:solidFill>
                <a:latin typeface="Times New Roman" pitchFamily="18" charset="0"/>
                <a:cs typeface="Times New Roman" pitchFamily="18" charset="0"/>
              </a:rPr>
              <a:t>Thái Bình Dương bao phủ khoảng    bề mặt Trái Đất, Đại Tây Dương bao phủ khoảng   bề mặt Trái Đất. Vậy Thái Bình Dương và Đại Tây Dương bao phủ khoảng bao nhiêu phần bề mặt Trái Đất?</a:t>
            </a:r>
          </a:p>
        </p:txBody>
      </p:sp>
      <p:sp>
        <p:nvSpPr>
          <p:cNvPr id="17" name="TextBox 16"/>
          <p:cNvSpPr txBox="1"/>
          <p:nvPr/>
        </p:nvSpPr>
        <p:spPr>
          <a:xfrm>
            <a:off x="2771675" y="3645692"/>
            <a:ext cx="5655123" cy="2400657"/>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000" dirty="0">
                <a:solidFill>
                  <a:prstClr val="black"/>
                </a:solidFill>
              </a:rPr>
              <a:t> </a:t>
            </a:r>
            <a:r>
              <a:rPr lang="en-US" sz="3500" dirty="0">
                <a:solidFill>
                  <a:prstClr val="black"/>
                </a:solidFill>
                <a:latin typeface="Times New Roman" pitchFamily="18" charset="0"/>
                <a:cs typeface="Times New Roman" pitchFamily="18" charset="0"/>
              </a:rPr>
              <a:t>Ta có:</a:t>
            </a:r>
          </a:p>
          <a:p>
            <a:r>
              <a:rPr lang="en-US" sz="3500" dirty="0">
                <a:solidFill>
                  <a:prstClr val="black"/>
                </a:solidFill>
                <a:latin typeface="Times New Roman" pitchFamily="18" charset="0"/>
                <a:cs typeface="Times New Roman" pitchFamily="18" charset="0"/>
              </a:rPr>
              <a:t>Vậy Thái Bình Dương và Đại Tây Dương bao phủ khoảng                            phần bề mặt Trái Đất.</a:t>
            </a:r>
            <a:endParaRPr lang="en-US" sz="3500" dirty="0">
              <a:solidFill>
                <a:prstClr val="black"/>
              </a:solidFill>
            </a:endParaRPr>
          </a:p>
        </p:txBody>
      </p:sp>
      <p:pic>
        <p:nvPicPr>
          <p:cNvPr id="2150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4578280"/>
            <a:ext cx="9080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503" y="5439839"/>
            <a:ext cx="1109663" cy="119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4252514777"/>
              </p:ext>
            </p:extLst>
          </p:nvPr>
        </p:nvGraphicFramePr>
        <p:xfrm>
          <a:off x="1702593" y="1324615"/>
          <a:ext cx="392113" cy="825668"/>
        </p:xfrm>
        <a:graphic>
          <a:graphicData uri="http://schemas.openxmlformats.org/presentationml/2006/ole">
            <mc:AlternateContent xmlns:mc="http://schemas.openxmlformats.org/markup-compatibility/2006">
              <mc:Choice xmlns:v="urn:schemas-microsoft-com:vml" Requires="v">
                <p:oleObj spid="_x0000_s11270" name="Equation" r:id="rId11" imgW="215640" imgH="672840" progId="Equation.DSMT4">
                  <p:embed/>
                </p:oleObj>
              </mc:Choice>
              <mc:Fallback>
                <p:oleObj name="Equation" r:id="rId11" imgW="215640" imgH="672840" progId="Equation.DSMT4">
                  <p:embed/>
                  <p:pic>
                    <p:nvPicPr>
                      <p:cNvPr id="0" name=""/>
                      <p:cNvPicPr/>
                      <p:nvPr/>
                    </p:nvPicPr>
                    <p:blipFill>
                      <a:blip r:embed="rId12"/>
                      <a:stretch>
                        <a:fillRect/>
                      </a:stretch>
                    </p:blipFill>
                    <p:spPr>
                      <a:xfrm>
                        <a:off x="1702593" y="1324615"/>
                        <a:ext cx="392113" cy="825668"/>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35305019"/>
              </p:ext>
            </p:extLst>
          </p:nvPr>
        </p:nvGraphicFramePr>
        <p:xfrm>
          <a:off x="7935883" y="93861"/>
          <a:ext cx="293717" cy="972939"/>
        </p:xfrm>
        <a:graphic>
          <a:graphicData uri="http://schemas.openxmlformats.org/presentationml/2006/ole">
            <mc:AlternateContent xmlns:mc="http://schemas.openxmlformats.org/markup-compatibility/2006">
              <mc:Choice xmlns:v="urn:schemas-microsoft-com:vml" Requires="v">
                <p:oleObj spid="_x0000_s11271" name="Equation" r:id="rId13" imgW="203040" imgH="672840" progId="Equation.DSMT4">
                  <p:embed/>
                </p:oleObj>
              </mc:Choice>
              <mc:Fallback>
                <p:oleObj name="Equation" r:id="rId13" imgW="203040" imgH="672840" progId="Equation.DSMT4">
                  <p:embed/>
                  <p:pic>
                    <p:nvPicPr>
                      <p:cNvPr id="0" name=""/>
                      <p:cNvPicPr/>
                      <p:nvPr/>
                    </p:nvPicPr>
                    <p:blipFill>
                      <a:blip r:embed="rId14"/>
                      <a:stretch>
                        <a:fillRect/>
                      </a:stretch>
                    </p:blipFill>
                    <p:spPr>
                      <a:xfrm>
                        <a:off x="7935883" y="93861"/>
                        <a:ext cx="293717" cy="9729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89888817"/>
              </p:ext>
            </p:extLst>
          </p:nvPr>
        </p:nvGraphicFramePr>
        <p:xfrm>
          <a:off x="4648200" y="3645692"/>
          <a:ext cx="1193800" cy="673100"/>
        </p:xfrm>
        <a:graphic>
          <a:graphicData uri="http://schemas.openxmlformats.org/presentationml/2006/ole">
            <mc:AlternateContent xmlns:mc="http://schemas.openxmlformats.org/markup-compatibility/2006">
              <mc:Choice xmlns:v="urn:schemas-microsoft-com:vml" Requires="v">
                <p:oleObj spid="_x0000_s11272" name="Equation" r:id="rId15" imgW="1193760" imgH="672840" progId="Equation.DSMT4">
                  <p:embed/>
                </p:oleObj>
              </mc:Choice>
              <mc:Fallback>
                <p:oleObj name="Equation" r:id="rId15" imgW="1193760" imgH="672840" progId="Equation.DSMT4">
                  <p:embed/>
                  <p:pic>
                    <p:nvPicPr>
                      <p:cNvPr id="0" name=""/>
                      <p:cNvPicPr/>
                      <p:nvPr/>
                    </p:nvPicPr>
                    <p:blipFill>
                      <a:blip r:embed="rId16"/>
                      <a:stretch>
                        <a:fillRect/>
                      </a:stretch>
                    </p:blipFill>
                    <p:spPr>
                      <a:xfrm>
                        <a:off x="4648200" y="3645692"/>
                        <a:ext cx="1193800" cy="673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58974438"/>
              </p:ext>
            </p:extLst>
          </p:nvPr>
        </p:nvGraphicFramePr>
        <p:xfrm>
          <a:off x="7907066" y="4890128"/>
          <a:ext cx="330200" cy="673100"/>
        </p:xfrm>
        <a:graphic>
          <a:graphicData uri="http://schemas.openxmlformats.org/presentationml/2006/ole">
            <mc:AlternateContent xmlns:mc="http://schemas.openxmlformats.org/markup-compatibility/2006">
              <mc:Choice xmlns:v="urn:schemas-microsoft-com:vml" Requires="v">
                <p:oleObj spid="_x0000_s11273" name="Equation" r:id="rId17" imgW="330120" imgH="672840" progId="Equation.DSMT4">
                  <p:embed/>
                </p:oleObj>
              </mc:Choice>
              <mc:Fallback>
                <p:oleObj name="Equation" r:id="rId17" imgW="330120" imgH="672840" progId="Equation.DSMT4">
                  <p:embed/>
                  <p:pic>
                    <p:nvPicPr>
                      <p:cNvPr id="0" name=""/>
                      <p:cNvPicPr/>
                      <p:nvPr/>
                    </p:nvPicPr>
                    <p:blipFill>
                      <a:blip r:embed="rId18"/>
                      <a:stretch>
                        <a:fillRect/>
                      </a:stretch>
                    </p:blipFill>
                    <p:spPr>
                      <a:xfrm>
                        <a:off x="7907066" y="4890128"/>
                        <a:ext cx="330200" cy="673100"/>
                      </a:xfrm>
                      <a:prstGeom prst="rect">
                        <a:avLst/>
                      </a:prstGeom>
                    </p:spPr>
                  </p:pic>
                </p:oleObj>
              </mc:Fallback>
            </mc:AlternateContent>
          </a:graphicData>
        </a:graphic>
      </p:graphicFrame>
      <p:pic>
        <p:nvPicPr>
          <p:cNvPr id="13" name="ChuEchConBeat-V.A-408969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96312" y="212665"/>
            <a:ext cx="410817" cy="410817"/>
          </a:xfrm>
          <a:prstGeom prst="rect">
            <a:avLst/>
          </a:prstGeom>
        </p:spPr>
      </p:pic>
    </p:spTree>
    <p:extLst>
      <p:ext uri="{BB962C8B-B14F-4D97-AF65-F5344CB8AC3E}">
        <p14:creationId xmlns:p14="http://schemas.microsoft.com/office/powerpoint/2010/main" val="9715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641"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12"/>
                                        </p:tgtEl>
                                        <p:attrNameLst>
                                          <p:attrName>r</p:attrName>
                                        </p:attrNameLst>
                                      </p:cBhvr>
                                    </p:animRot>
                                    <p:animRot by="-240000">
                                      <p:cBhvr>
                                        <p:cTn id="9" dur="600" fill="hold">
                                          <p:stCondLst>
                                            <p:cond delay="600"/>
                                          </p:stCondLst>
                                        </p:cTn>
                                        <p:tgtEl>
                                          <p:spTgt spid="12"/>
                                        </p:tgtEl>
                                        <p:attrNameLst>
                                          <p:attrName>r</p:attrName>
                                        </p:attrNameLst>
                                      </p:cBhvr>
                                    </p:animRot>
                                    <p:animRot by="240000">
                                      <p:cBhvr>
                                        <p:cTn id="10" dur="600" fill="hold">
                                          <p:stCondLst>
                                            <p:cond delay="1200"/>
                                          </p:stCondLst>
                                        </p:cTn>
                                        <p:tgtEl>
                                          <p:spTgt spid="12"/>
                                        </p:tgtEl>
                                        <p:attrNameLst>
                                          <p:attrName>r</p:attrName>
                                        </p:attrNameLst>
                                      </p:cBhvr>
                                    </p:animRot>
                                    <p:animRot by="-240000">
                                      <p:cBhvr>
                                        <p:cTn id="11" dur="600" fill="hold">
                                          <p:stCondLst>
                                            <p:cond delay="1800"/>
                                          </p:stCondLst>
                                        </p:cTn>
                                        <p:tgtEl>
                                          <p:spTgt spid="12"/>
                                        </p:tgtEl>
                                        <p:attrNameLst>
                                          <p:attrName>r</p:attrName>
                                        </p:attrNameLst>
                                      </p:cBhvr>
                                    </p:animRot>
                                    <p:animRot by="120000">
                                      <p:cBhvr>
                                        <p:cTn id="12" dur="600" fill="hold">
                                          <p:stCondLst>
                                            <p:cond delay="2400"/>
                                          </p:stCondLst>
                                        </p:cTn>
                                        <p:tgtEl>
                                          <p:spTgt spid="12"/>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1000"/>
                                        <p:tgtEl>
                                          <p:spTgt spid="17"/>
                                        </p:tgtEl>
                                      </p:cBhvr>
                                    </p:animEffect>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AutoShape 2"/>
          <p:cNvSpPr>
            <a:spLocks noChangeArrowheads="1"/>
          </p:cNvSpPr>
          <p:nvPr/>
        </p:nvSpPr>
        <p:spPr bwMode="auto">
          <a:xfrm>
            <a:off x="661851" y="1257300"/>
            <a:ext cx="7620000" cy="4267200"/>
          </a:xfrm>
          <a:prstGeom prst="horizontalScroll">
            <a:avLst>
              <a:gd name="adj" fmla="val 6324"/>
            </a:avLst>
          </a:prstGeom>
          <a:gradFill rotWithShape="1">
            <a:gsLst>
              <a:gs pos="0">
                <a:srgbClr val="DDDDDD"/>
              </a:gs>
              <a:gs pos="100000">
                <a:srgbClr val="00FFFF"/>
              </a:gs>
            </a:gsLst>
            <a:path path="rect">
              <a:fillToRect l="50000" t="50000" r="50000" b="50000"/>
            </a:path>
          </a:gradFill>
          <a:ln w="9525">
            <a:solidFill>
              <a:srgbClr val="9900CC"/>
            </a:solidFill>
            <a:round/>
            <a:headEnd/>
            <a:tailEnd/>
          </a:ln>
        </p:spPr>
        <p:txBody>
          <a:bodyPr wrap="none" anchor="ctr"/>
          <a:lstStyle/>
          <a:p>
            <a:endParaRPr lang="vi-VN">
              <a:solidFill>
                <a:prstClr val="black"/>
              </a:solidFill>
            </a:endParaRPr>
          </a:p>
        </p:txBody>
      </p:sp>
      <p:pic>
        <p:nvPicPr>
          <p:cNvPr id="22531" name="Picture 3" descr="huy0002"/>
          <p:cNvPicPr>
            <a:picLocks noChangeAspect="1" noChangeArrowheads="1"/>
          </p:cNvPicPr>
          <p:nvPr/>
        </p:nvPicPr>
        <p:blipFill>
          <a:blip r:embed="rId3">
            <a:lum bright="6000" contrast="16000"/>
            <a:extLst>
              <a:ext uri="{28A0092B-C50C-407E-A947-70E740481C1C}">
                <a14:useLocalDpi xmlns:a14="http://schemas.microsoft.com/office/drawing/2010/main" val="0"/>
              </a:ext>
            </a:extLst>
          </a:blip>
          <a:srcRect l="16280" t="70937" r="26047" b="9718"/>
          <a:stretch>
            <a:fillRect/>
          </a:stretch>
        </p:blipFill>
        <p:spPr bwMode="auto">
          <a:xfrm>
            <a:off x="5847852" y="1547812"/>
            <a:ext cx="23447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861560" y="1828800"/>
            <a:ext cx="4968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r>
              <a:rPr lang="en-US" sz="2400" dirty="0">
                <a:solidFill>
                  <a:prstClr val="black"/>
                </a:solidFill>
              </a:rPr>
              <a:t>- Ôn kiến thức “Phép cộng phân số”</a:t>
            </a:r>
            <a:r>
              <a:rPr lang="en-US" sz="2400" b="0" dirty="0">
                <a:solidFill>
                  <a:prstClr val="black"/>
                </a:solidFill>
              </a:rPr>
              <a:t>.</a:t>
            </a:r>
          </a:p>
          <a:p>
            <a:pPr eaLnBrk="1" hangingPunct="1"/>
            <a:r>
              <a:rPr lang="en-US" sz="2400" dirty="0">
                <a:solidFill>
                  <a:prstClr val="black"/>
                </a:solidFill>
              </a:rPr>
              <a:t>- Làm bài tập 1;3 (SGK/18)</a:t>
            </a:r>
          </a:p>
          <a:p>
            <a:pPr eaLnBrk="1" hangingPunct="1"/>
            <a:r>
              <a:rPr lang="en-US" sz="2400" dirty="0">
                <a:solidFill>
                  <a:prstClr val="black"/>
                </a:solidFill>
              </a:rPr>
              <a:t>- Chuẩn bị trước phần còn lại: “Phép cộng và phép trừ phân số”.</a:t>
            </a:r>
          </a:p>
          <a:p>
            <a:pPr lvl="1" eaLnBrk="1" hangingPunct="1">
              <a:spcBef>
                <a:spcPct val="50000"/>
              </a:spcBef>
            </a:pPr>
            <a:endParaRPr lang="en-US" sz="2400" dirty="0">
              <a:solidFill>
                <a:prstClr val="black"/>
              </a:solidFill>
            </a:endParaRPr>
          </a:p>
        </p:txBody>
      </p:sp>
      <p:sp>
        <p:nvSpPr>
          <p:cNvPr id="22533" name="Text Box 58"/>
          <p:cNvSpPr txBox="1">
            <a:spLocks noChangeArrowheads="1"/>
          </p:cNvSpPr>
          <p:nvPr/>
        </p:nvSpPr>
        <p:spPr bwMode="auto">
          <a:xfrm>
            <a:off x="2514600" y="781116"/>
            <a:ext cx="411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spcBef>
                <a:spcPct val="50000"/>
              </a:spcBef>
            </a:pPr>
            <a:r>
              <a:rPr lang="en-US" sz="2800" dirty="0">
                <a:solidFill>
                  <a:srgbClr val="0000FF"/>
                </a:solidFill>
              </a:rPr>
              <a:t> Hướng dẫn về</a:t>
            </a:r>
            <a:r>
              <a:rPr lang="en-US" sz="2800" i="1" dirty="0">
                <a:solidFill>
                  <a:srgbClr val="0000FF"/>
                </a:solidFill>
              </a:rPr>
              <a:t> </a:t>
            </a:r>
            <a:r>
              <a:rPr lang="en-US" sz="2800" dirty="0">
                <a:solidFill>
                  <a:srgbClr val="0000FF"/>
                </a:solidFill>
              </a:rPr>
              <a:t>nhà</a:t>
            </a:r>
          </a:p>
        </p:txBody>
      </p:sp>
    </p:spTree>
    <p:extLst>
      <p:ext uri="{BB962C8B-B14F-4D97-AF65-F5344CB8AC3E}">
        <p14:creationId xmlns:p14="http://schemas.microsoft.com/office/powerpoint/2010/main" val="3875248025"/>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2"/>
                                        </p:tgtEl>
                                        <p:attrNameLst>
                                          <p:attrName>style.visibility</p:attrName>
                                        </p:attrNameLst>
                                      </p:cBhvr>
                                      <p:to>
                                        <p:strVal val="visible"/>
                                      </p:to>
                                    </p:set>
                                    <p:anim calcmode="discrete" valueType="clr">
                                      <p:cBhvr override="childStyle">
                                        <p:cTn id="7" dur="80"/>
                                        <p:tgtEl>
                                          <p:spTgt spid="327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2"/>
                                        </p:tgtEl>
                                        <p:attrNameLst>
                                          <p:attrName>fillcolor</p:attrName>
                                        </p:attrNameLst>
                                      </p:cBhvr>
                                      <p:tavLst>
                                        <p:tav tm="0">
                                          <p:val>
                                            <p:clrVal>
                                              <a:schemeClr val="accent2"/>
                                            </p:clrVal>
                                          </p:val>
                                        </p:tav>
                                        <p:tav tm="50000">
                                          <p:val>
                                            <p:clrVal>
                                              <a:schemeClr val="hlink"/>
                                            </p:clrVal>
                                          </p:val>
                                        </p:tav>
                                      </p:tavLst>
                                    </p:anim>
                                    <p:set>
                                      <p:cBhvr>
                                        <p:cTn id="9" dur="80"/>
                                        <p:tgtEl>
                                          <p:spTgt spid="32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nền Powerpoint đẹp tạo nên một Slide chuyên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13773"/>
            <a:ext cx="2266950" cy="281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33600" y="439698"/>
            <a:ext cx="5643304" cy="2667000"/>
          </a:xfrm>
          <a:prstGeom prst="cloudCallout">
            <a:avLst>
              <a:gd name="adj1" fmla="val -37478"/>
              <a:gd name="adj2" fmla="val 949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476" y="854651"/>
            <a:ext cx="5229972" cy="183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descr="Hình ảnh Dấu Chấm Hỏi, Câu Hỏi Clipart, Dấu Hỏi Sáng Tạo, Nghi Ngờ miễn phí  tải tập tin PNG PSDComment và Vector"/>
          <p:cNvSpPr>
            <a:spLocks noChangeAspect="1" noChangeArrowheads="1"/>
          </p:cNvSpPr>
          <p:nvPr/>
        </p:nvSpPr>
        <p:spPr bwMode="auto">
          <a:xfrm>
            <a:off x="307975" y="79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27337">
            <a:off x="5113837" y="2893652"/>
            <a:ext cx="2543948" cy="254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1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2000"/>
                                        <p:tgtEl>
                                          <p:spTgt spid="1029"/>
                                        </p:tgtEl>
                                      </p:cBhvr>
                                    </p:animEffect>
                                  </p:childTnLst>
                                </p:cTn>
                              </p:par>
                              <p:par>
                                <p:cTn id="8" presetID="6"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circle(in)">
                                      <p:cBhvr>
                                        <p:cTn id="10" dur="2000"/>
                                        <p:tgtEl>
                                          <p:spTgt spid="103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9" y="381000"/>
            <a:ext cx="78486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0391" y="2743220"/>
            <a:ext cx="7848601" cy="1323439"/>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PHÉP CỘNG VÀ PHÉP TRỪ </a:t>
            </a:r>
          </a:p>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PHÂN SỐ</a:t>
            </a:r>
          </a:p>
        </p:txBody>
      </p:sp>
      <p:sp>
        <p:nvSpPr>
          <p:cNvPr id="9" name="TextBox 8"/>
          <p:cNvSpPr txBox="1"/>
          <p:nvPr/>
        </p:nvSpPr>
        <p:spPr>
          <a:xfrm>
            <a:off x="3962400" y="2096889"/>
            <a:ext cx="1441420" cy="646331"/>
          </a:xfrm>
          <a:prstGeom prst="rect">
            <a:avLst/>
          </a:prstGeom>
          <a:noFill/>
        </p:spPr>
        <p:txBody>
          <a:bodyPr wrap="none" rtlCol="0">
            <a:spAutoFit/>
          </a:bodyPr>
          <a:lstStyle/>
          <a:p>
            <a:r>
              <a:rPr lang="en-US" sz="3600" b="1" dirty="0">
                <a:solidFill>
                  <a:prstClr val="black"/>
                </a:solidFill>
                <a:effectLst>
                  <a:outerShdw blurRad="38100" dist="38100" dir="2700000" algn="tl">
                    <a:srgbClr val="000000">
                      <a:alpha val="43137"/>
                    </a:srgbClr>
                  </a:outerShdw>
                </a:effectLst>
                <a:latin typeface="Arial" pitchFamily="34" charset="0"/>
                <a:cs typeface="Arial" pitchFamily="34" charset="0"/>
              </a:rPr>
              <a:t>Bài 4:</a:t>
            </a:r>
          </a:p>
        </p:txBody>
      </p:sp>
    </p:spTree>
    <p:extLst>
      <p:ext uri="{BB962C8B-B14F-4D97-AF65-F5344CB8AC3E}">
        <p14:creationId xmlns:p14="http://schemas.microsoft.com/office/powerpoint/2010/main" val="597438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 xmlns:a16="http://schemas.microsoft.com/office/drawing/2014/main" id="{EECC2E70-B157-439F-8B35-36D02AAB9593}"/>
              </a:ext>
            </a:extLst>
          </p:cNvPr>
          <p:cNvSpPr/>
          <p:nvPr/>
        </p:nvSpPr>
        <p:spPr>
          <a:xfrm>
            <a:off x="228610" y="2191407"/>
            <a:ext cx="1639615" cy="2081048"/>
          </a:xfrm>
          <a:prstGeom prst="ellipse">
            <a:avLst/>
          </a:prstGeom>
          <a:solidFill>
            <a:srgbClr val="00B0F0"/>
          </a:solidFill>
          <a:ln w="28575">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p>
        </p:txBody>
      </p:sp>
      <p:sp>
        <p:nvSpPr>
          <p:cNvPr id="3" name="Rectangle: Rounded Corners 2">
            <a:extLst>
              <a:ext uri="{FF2B5EF4-FFF2-40B4-BE49-F238E27FC236}">
                <a16:creationId xmlns="" xmlns:a16="http://schemas.microsoft.com/office/drawing/2014/main" id="{16BD561D-AD4E-4D1B-BF7A-996A5F1E4F55}"/>
              </a:ext>
            </a:extLst>
          </p:cNvPr>
          <p:cNvSpPr/>
          <p:nvPr/>
        </p:nvSpPr>
        <p:spPr>
          <a:xfrm>
            <a:off x="2636785" y="1738150"/>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PHÉP CỘNG HAI PHÂN SỐ</a:t>
            </a:r>
          </a:p>
        </p:txBody>
      </p:sp>
      <p:sp>
        <p:nvSpPr>
          <p:cNvPr id="4" name="Rectangle: Rounded Corners 3">
            <a:extLst>
              <a:ext uri="{FF2B5EF4-FFF2-40B4-BE49-F238E27FC236}">
                <a16:creationId xmlns="" xmlns:a16="http://schemas.microsoft.com/office/drawing/2014/main" id="{7DD4EEA8-55FA-4ADF-8836-57394D7E1DB6}"/>
              </a:ext>
            </a:extLst>
          </p:cNvPr>
          <p:cNvSpPr/>
          <p:nvPr/>
        </p:nvSpPr>
        <p:spPr>
          <a:xfrm>
            <a:off x="2636785" y="2819400"/>
            <a:ext cx="5474576" cy="838200"/>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MỘT SỐ TÍNH CHẤT CỦA </a:t>
            </a:r>
          </a:p>
          <a:p>
            <a:pPr algn="ctr"/>
            <a:r>
              <a:rPr lang="en-US" sz="2400" b="1" dirty="0">
                <a:solidFill>
                  <a:prstClr val="white"/>
                </a:solidFill>
                <a:latin typeface="Times New Roman" panose="02020603050405020304" pitchFamily="18" charset="0"/>
                <a:cs typeface="Times New Roman" panose="02020603050405020304" pitchFamily="18" charset="0"/>
              </a:rPr>
              <a:t>PHÉP CỘNG PHÂN SỐ</a:t>
            </a:r>
          </a:p>
        </p:txBody>
      </p:sp>
      <p:sp>
        <p:nvSpPr>
          <p:cNvPr id="8" name="Rectangle: Rounded Corners 7">
            <a:extLst>
              <a:ext uri="{FF2B5EF4-FFF2-40B4-BE49-F238E27FC236}">
                <a16:creationId xmlns="" xmlns:a16="http://schemas.microsoft.com/office/drawing/2014/main" id="{6BE78442-E5D2-4BD4-B278-0A69E685D9BA}"/>
              </a:ext>
            </a:extLst>
          </p:cNvPr>
          <p:cNvSpPr/>
          <p:nvPr/>
        </p:nvSpPr>
        <p:spPr>
          <a:xfrm>
            <a:off x="2636785" y="4173942"/>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LUYỆN TẬP</a:t>
            </a:r>
          </a:p>
        </p:txBody>
      </p:sp>
      <p:cxnSp>
        <p:nvCxnSpPr>
          <p:cNvPr id="10" name="Straight Arrow Connector 9">
            <a:extLst>
              <a:ext uri="{FF2B5EF4-FFF2-40B4-BE49-F238E27FC236}">
                <a16:creationId xmlns="" xmlns:a16="http://schemas.microsoft.com/office/drawing/2014/main" id="{C60AAC92-67A1-4A4F-98BA-45F99A357C0D}"/>
              </a:ext>
            </a:extLst>
          </p:cNvPr>
          <p:cNvCxnSpPr>
            <a:cxnSpLocks/>
            <a:stCxn id="2" idx="6"/>
            <a:endCxn id="3" idx="1"/>
          </p:cNvCxnSpPr>
          <p:nvPr/>
        </p:nvCxnSpPr>
        <p:spPr>
          <a:xfrm flipV="1">
            <a:off x="1868217" y="1994360"/>
            <a:ext cx="768568" cy="12375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B3C00732-3ADD-45CB-A501-5C63A212EB06}"/>
              </a:ext>
            </a:extLst>
          </p:cNvPr>
          <p:cNvCxnSpPr>
            <a:cxnSpLocks/>
            <a:stCxn id="2" idx="6"/>
            <a:endCxn id="4" idx="1"/>
          </p:cNvCxnSpPr>
          <p:nvPr/>
        </p:nvCxnSpPr>
        <p:spPr>
          <a:xfrm>
            <a:off x="1868217" y="3231951"/>
            <a:ext cx="768568" cy="6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769B4055-73EB-4054-9929-85B787983378}"/>
              </a:ext>
            </a:extLst>
          </p:cNvPr>
          <p:cNvCxnSpPr>
            <a:cxnSpLocks/>
            <a:stCxn id="2" idx="6"/>
            <a:endCxn id="8" idx="1"/>
          </p:cNvCxnSpPr>
          <p:nvPr/>
        </p:nvCxnSpPr>
        <p:spPr>
          <a:xfrm>
            <a:off x="1868217" y="3231932"/>
            <a:ext cx="768568" cy="1198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9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pic>
        <p:nvPicPr>
          <p:cNvPr id="3076" name="Picture 4" descr="Giải đáp các câu hỏi thường gặp - Minh Long Moto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60929"/>
            <a:ext cx="4419600" cy="349030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p:cNvSpPr txBox="1"/>
          <p:nvPr/>
        </p:nvSpPr>
        <p:spPr>
          <a:xfrm>
            <a:off x="801500" y="1623070"/>
            <a:ext cx="7757301" cy="3939540"/>
          </a:xfrm>
          <a:prstGeom prst="rect">
            <a:avLst/>
          </a:prstGeom>
          <a:noFill/>
        </p:spPr>
        <p:txBody>
          <a:bodyPr wrap="square" rtlCol="0">
            <a:spAutoFit/>
          </a:bodyPr>
          <a:lstStyle/>
          <a:p>
            <a:pPr algn="just"/>
            <a:r>
              <a:rPr lang="en-US" sz="2500" dirty="0">
                <a:solidFill>
                  <a:prstClr val="black"/>
                </a:solidFill>
                <a:latin typeface="Times New Roman" pitchFamily="18" charset="0"/>
                <a:cs typeface="Times New Roman" pitchFamily="18" charset="0"/>
                <a:sym typeface="Wingdings 2"/>
              </a:rPr>
              <a:t> </a:t>
            </a:r>
            <a:r>
              <a:rPr lang="en-US" sz="2500" dirty="0">
                <a:solidFill>
                  <a:prstClr val="black"/>
                </a:solidFill>
                <a:latin typeface="Times New Roman" pitchFamily="18" charset="0"/>
                <a:cs typeface="Times New Roman" pitchFamily="18" charset="0"/>
              </a:rPr>
              <a:t>Năm người chung nhau làm kinh doanh, mỗi người đóng góp như nhau. Tháng đầu họ lỗ 2 triệu đồng, tháng thứ hai họ lãi 3 triệu đồng.</a:t>
            </a:r>
          </a:p>
          <a:p>
            <a:pPr algn="just"/>
            <a:r>
              <a:rPr lang="en-US" sz="2500" dirty="0">
                <a:solidFill>
                  <a:prstClr val="black"/>
                </a:solidFill>
                <a:latin typeface="Times New Roman" pitchFamily="18" charset="0"/>
                <a:cs typeface="Times New Roman" pitchFamily="18" charset="0"/>
              </a:rPr>
              <a:t>a. Em hãy dùng phân số chỉ số tiền thu được của mỗi người trong tháng đầu và tháng thứ hai.</a:t>
            </a:r>
          </a:p>
          <a:p>
            <a:pPr algn="just"/>
            <a:r>
              <a:rPr lang="en-US" sz="2500" dirty="0">
                <a:solidFill>
                  <a:prstClr val="black"/>
                </a:solidFill>
                <a:latin typeface="Times New Roman" pitchFamily="18" charset="0"/>
                <a:cs typeface="Times New Roman" pitchFamily="18" charset="0"/>
              </a:rPr>
              <a:t>b. Gọi   là số chỉ số tiền thu được (triệu đồng) của mỗi người trong tháng đầu và     là số chỉ số tiền thu được (triệu đồng) của mỗi người trong tháng thứ hai, thì số tiền thu được của mỗi người trong hai tháng được biểu thị bằng phép toán nào? </a:t>
            </a:r>
          </a:p>
        </p:txBody>
      </p:sp>
      <p:graphicFrame>
        <p:nvGraphicFramePr>
          <p:cNvPr id="11" name="Object 10"/>
          <p:cNvGraphicFramePr>
            <a:graphicFrameLocks noChangeAspect="1"/>
          </p:cNvGraphicFramePr>
          <p:nvPr>
            <p:extLst>
              <p:ext uri="{D42A27DB-BD31-4B8C-83A1-F6EECF244321}">
                <p14:modId xmlns:p14="http://schemas.microsoft.com/office/powerpoint/2010/main" val="70459798"/>
              </p:ext>
            </p:extLst>
          </p:nvPr>
        </p:nvGraphicFramePr>
        <p:xfrm>
          <a:off x="1752600" y="3458633"/>
          <a:ext cx="381000" cy="656167"/>
        </p:xfrm>
        <a:graphic>
          <a:graphicData uri="http://schemas.openxmlformats.org/presentationml/2006/ole">
            <mc:AlternateContent xmlns:mc="http://schemas.openxmlformats.org/markup-compatibility/2006">
              <mc:Choice xmlns:v="urn:schemas-microsoft-com:vml" Requires="v">
                <p:oleObj spid="_x0000_s2052" name="Equation" r:id="rId5" imgW="228600" imgH="393480" progId="Equation.DSMT4">
                  <p:embed/>
                </p:oleObj>
              </mc:Choice>
              <mc:Fallback>
                <p:oleObj name="Equation" r:id="rId5" imgW="228600" imgH="393480" progId="Equation.DSMT4">
                  <p:embed/>
                  <p:pic>
                    <p:nvPicPr>
                      <p:cNvPr id="0" name=""/>
                      <p:cNvPicPr/>
                      <p:nvPr/>
                    </p:nvPicPr>
                    <p:blipFill>
                      <a:blip r:embed="rId6"/>
                      <a:stretch>
                        <a:fillRect/>
                      </a:stretch>
                    </p:blipFill>
                    <p:spPr>
                      <a:xfrm>
                        <a:off x="1752600" y="3458633"/>
                        <a:ext cx="381000" cy="65616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03606297"/>
              </p:ext>
            </p:extLst>
          </p:nvPr>
        </p:nvGraphicFramePr>
        <p:xfrm>
          <a:off x="4191000" y="3810000"/>
          <a:ext cx="304800" cy="609600"/>
        </p:xfrm>
        <a:graphic>
          <a:graphicData uri="http://schemas.openxmlformats.org/presentationml/2006/ole">
            <mc:AlternateContent xmlns:mc="http://schemas.openxmlformats.org/markup-compatibility/2006">
              <mc:Choice xmlns:v="urn:schemas-microsoft-com:vml" Requires="v">
                <p:oleObj spid="_x0000_s2053" name="Equation" r:id="rId7" imgW="139680" imgH="393480" progId="Equation.DSMT4">
                  <p:embed/>
                </p:oleObj>
              </mc:Choice>
              <mc:Fallback>
                <p:oleObj name="Equation" r:id="rId7" imgW="139680" imgH="393480" progId="Equation.DSMT4">
                  <p:embed/>
                  <p:pic>
                    <p:nvPicPr>
                      <p:cNvPr id="0" name=""/>
                      <p:cNvPicPr/>
                      <p:nvPr/>
                    </p:nvPicPr>
                    <p:blipFill>
                      <a:blip r:embed="rId8"/>
                      <a:stretch>
                        <a:fillRect/>
                      </a:stretch>
                    </p:blipFill>
                    <p:spPr>
                      <a:xfrm>
                        <a:off x="4191000" y="3810000"/>
                        <a:ext cx="304800" cy="609600"/>
                      </a:xfrm>
                      <a:prstGeom prst="rect">
                        <a:avLst/>
                      </a:prstGeom>
                    </p:spPr>
                  </p:pic>
                </p:oleObj>
              </mc:Fallback>
            </mc:AlternateContent>
          </a:graphicData>
        </a:graphic>
      </p:graphicFrame>
    </p:spTree>
    <p:extLst>
      <p:ext uri="{BB962C8B-B14F-4D97-AF65-F5344CB8AC3E}">
        <p14:creationId xmlns:p14="http://schemas.microsoft.com/office/powerpoint/2010/main" val="1058712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076"/>
                                        </p:tgtEl>
                                        <p:attrNameLst>
                                          <p:attrName>ppt_x</p:attrName>
                                        </p:attrNameLst>
                                      </p:cBhvr>
                                      <p:tavLst>
                                        <p:tav tm="0">
                                          <p:val>
                                            <p:strVal val="ppt_x"/>
                                          </p:val>
                                        </p:tav>
                                        <p:tav tm="100000">
                                          <p:val>
                                            <p:strVal val="ppt_x"/>
                                          </p:val>
                                        </p:tav>
                                      </p:tavLst>
                                    </p:anim>
                                    <p:anim calcmode="lin" valueType="num">
                                      <p:cBhvr additive="base">
                                        <p:cTn id="14" dur="500"/>
                                        <p:tgtEl>
                                          <p:spTgt spid="3076"/>
                                        </p:tgtEl>
                                        <p:attrNameLst>
                                          <p:attrName>ppt_y</p:attrName>
                                        </p:attrNameLst>
                                      </p:cBhvr>
                                      <p:tavLst>
                                        <p:tav tm="0">
                                          <p:val>
                                            <p:strVal val="ppt_y"/>
                                          </p:val>
                                        </p:tav>
                                        <p:tav tm="100000">
                                          <p:val>
                                            <p:strVal val="1+ppt_h/2"/>
                                          </p:val>
                                        </p:tav>
                                      </p:tavLst>
                                    </p:anim>
                                    <p:set>
                                      <p:cBhvr>
                                        <p:cTn id="15" dur="1" fill="hold">
                                          <p:stCondLst>
                                            <p:cond delay="499"/>
                                          </p:stCondLst>
                                        </p:cTn>
                                        <p:tgtEl>
                                          <p:spTgt spid="3076"/>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ircle(in)">
                                      <p:cBhvr>
                                        <p:cTn id="18" dur="20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circle(in)">
                                      <p:cBhvr>
                                        <p:cTn id="23" dur="20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circle(in)">
                                      <p:cBhvr>
                                        <p:cTn id="28" dur="2000"/>
                                        <p:tgtEl>
                                          <p:spTgt spid="10">
                                            <p:txEl>
                                              <p:pRg st="2" end="2"/>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143000"/>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pic>
        <p:nvPicPr>
          <p:cNvPr id="7172" name="Picture 4" descr="Pin by Sylvia 64 on Gifs 64 | Cute gif, Cute chickens, Anima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328017"/>
            <a:ext cx="3924300" cy="3274547"/>
          </a:xfrm>
          <a:prstGeom prst="rect">
            <a:avLst/>
          </a:prstGeom>
          <a:noFill/>
          <a:extLst>
            <a:ext uri="{909E8E84-426E-40DD-AFC4-6F175D3DCCD1}">
              <a14:hiddenFill xmlns:a14="http://schemas.microsoft.com/office/drawing/2010/main">
                <a:solidFill>
                  <a:srgbClr val="FFFFFF"/>
                </a:solidFill>
              </a14:hiddenFill>
            </a:ext>
          </a:extLst>
        </p:spPr>
      </p:pic>
      <p:pic>
        <p:nvPicPr>
          <p:cNvPr id="8" name="Doremon-Beat_vy46.mp3">
            <a:hlinkClick r:id="" action="ppaction://media"/>
          </p:cNvPr>
          <p:cNvPicPr>
            <a:picLocks noChangeAspect="1"/>
          </p:cNvPicPr>
          <p:nvPr>
            <a:audioFile r:link="rId1"/>
            <p:extLst>
              <p:ext uri="{DAA4B4D4-6D71-4841-9C94-3DE7FCFB9230}">
                <p14:media xmlns:p14="http://schemas.microsoft.com/office/powerpoint/2010/main" r:embed="rId2">
                  <p14:trim end="60787.684"/>
                </p14:media>
              </p:ext>
            </p:extLst>
          </p:nvPr>
        </p:nvPicPr>
        <p:blipFill>
          <a:blip r:embed="rId7"/>
          <a:stretch>
            <a:fillRect/>
          </a:stretch>
        </p:blipFill>
        <p:spPr>
          <a:xfrm>
            <a:off x="728607" y="2196399"/>
            <a:ext cx="304800" cy="304800"/>
          </a:xfrm>
          <a:prstGeom prst="rect">
            <a:avLst/>
          </a:prstGeom>
        </p:spPr>
      </p:pic>
      <p:pic>
        <p:nvPicPr>
          <p:cNvPr id="9" name="Picture 8" descr="Digit 12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23103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5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78" fill="hold"/>
                                        <p:tgtEl>
                                          <p:spTgt spid="8"/>
                                        </p:tgtEl>
                                      </p:cBhvr>
                                    </p:cmd>
                                  </p:childTnLst>
                                </p:cTn>
                              </p:par>
                              <p:par>
                                <p:cTn id="7" presetID="31" presetClass="exit" presetSubtype="0" fill="hold" nodeType="withEffect">
                                  <p:stCondLst>
                                    <p:cond delay="123000"/>
                                  </p:stCondLst>
                                  <p:iterate type="lt">
                                    <p:tmPct val="5000"/>
                                  </p:iterate>
                                  <p:childTnLst>
                                    <p:anim calcmode="lin" valueType="num">
                                      <p:cBhvr>
                                        <p:cTn id="8" dur="1000"/>
                                        <p:tgtEl>
                                          <p:spTgt spid="9"/>
                                        </p:tgtEl>
                                        <p:attrNameLst>
                                          <p:attrName>ppt_w</p:attrName>
                                        </p:attrNameLst>
                                      </p:cBhvr>
                                      <p:tavLst>
                                        <p:tav tm="0">
                                          <p:val>
                                            <p:strVal val="ppt_w"/>
                                          </p:val>
                                        </p:tav>
                                        <p:tav tm="100000">
                                          <p:val>
                                            <p:fltVal val="0"/>
                                          </p:val>
                                        </p:tav>
                                      </p:tavLst>
                                    </p:anim>
                                    <p:anim calcmode="lin" valueType="num">
                                      <p:cBhvr>
                                        <p:cTn id="9" dur="1000"/>
                                        <p:tgtEl>
                                          <p:spTgt spid="9"/>
                                        </p:tgtEl>
                                        <p:attrNameLst>
                                          <p:attrName>ppt_h</p:attrName>
                                        </p:attrNameLst>
                                      </p:cBhvr>
                                      <p:tavLst>
                                        <p:tav tm="0">
                                          <p:val>
                                            <p:strVal val="ppt_h"/>
                                          </p:val>
                                        </p:tav>
                                        <p:tav tm="100000">
                                          <p:val>
                                            <p:fltVal val="0"/>
                                          </p:val>
                                        </p:tav>
                                      </p:tavLst>
                                    </p:anim>
                                    <p:anim calcmode="lin" valueType="num">
                                      <p:cBhvr>
                                        <p:cTn id="10" dur="1000"/>
                                        <p:tgtEl>
                                          <p:spTgt spid="9"/>
                                        </p:tgtEl>
                                        <p:attrNameLst>
                                          <p:attrName>style.rotation</p:attrName>
                                        </p:attrNameLst>
                                      </p:cBhvr>
                                      <p:tavLst>
                                        <p:tav tm="0">
                                          <p:val>
                                            <p:fltVal val="0"/>
                                          </p:val>
                                        </p:tav>
                                        <p:tav tm="100000">
                                          <p:val>
                                            <p:fltVal val="90"/>
                                          </p:val>
                                        </p:tav>
                                      </p:tavLst>
                                    </p:anim>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sp>
        <p:nvSpPr>
          <p:cNvPr id="9" name="Flowchart: Alternate Process 8"/>
          <p:cNvSpPr/>
          <p:nvPr/>
        </p:nvSpPr>
        <p:spPr>
          <a:xfrm>
            <a:off x="700899" y="1371600"/>
            <a:ext cx="3871102" cy="4648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dirty="0">
                <a:solidFill>
                  <a:prstClr val="black"/>
                </a:solidFill>
                <a:latin typeface="Times New Roman" pitchFamily="18" charset="0"/>
                <a:cs typeface="Times New Roman" pitchFamily="18" charset="0"/>
                <a:sym typeface="Wingdings 2"/>
              </a:rPr>
              <a:t> </a:t>
            </a:r>
            <a:r>
              <a:rPr lang="en-US" dirty="0">
                <a:solidFill>
                  <a:prstClr val="black"/>
                </a:solidFill>
                <a:latin typeface="Times New Roman" pitchFamily="18" charset="0"/>
                <a:cs typeface="Times New Roman" pitchFamily="18" charset="0"/>
              </a:rPr>
              <a:t>Năm người chung nhau làm kinh doanh, mỗi người đóng góp như nhau. Tháng đầu họ lỗ 2 triệu đồng, tháng thứ hai họ lãi 3 triệu đồng.</a:t>
            </a:r>
          </a:p>
          <a:p>
            <a:pPr algn="just"/>
            <a:r>
              <a:rPr lang="en-US" dirty="0">
                <a:solidFill>
                  <a:prstClr val="black"/>
                </a:solidFill>
                <a:latin typeface="Times New Roman" pitchFamily="18" charset="0"/>
                <a:cs typeface="Times New Roman" pitchFamily="18" charset="0"/>
              </a:rPr>
              <a:t>a. Em hãy dùng phân số chỉ số tiền thu được của mỗi người trong tháng đầu và tháng thứ hai.</a:t>
            </a:r>
          </a:p>
          <a:p>
            <a:pPr algn="just"/>
            <a:r>
              <a:rPr lang="en-US" dirty="0">
                <a:solidFill>
                  <a:prstClr val="black"/>
                </a:solidFill>
                <a:latin typeface="Times New Roman" pitchFamily="18" charset="0"/>
                <a:cs typeface="Times New Roman" pitchFamily="18" charset="0"/>
              </a:rPr>
              <a:t>b. Gọi   là số chỉ số tiền thu được (triệu đồng) của mỗi người trong tháng đầu và     là số chỉ số tiền thu được (triệu đồng) của mỗi người trong tháng thứ hai, thì số tiền thu được của mỗi người trong hai tháng được biểu thị bằng phép toán nào? </a:t>
            </a:r>
          </a:p>
        </p:txBody>
      </p:sp>
      <p:sp>
        <p:nvSpPr>
          <p:cNvPr id="11" name="Rounded Rectangle 10"/>
          <p:cNvSpPr/>
          <p:nvPr/>
        </p:nvSpPr>
        <p:spPr>
          <a:xfrm>
            <a:off x="4724410" y="1312718"/>
            <a:ext cx="3733799"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nl-NL" sz="2500" u="sng" dirty="0">
                <a:solidFill>
                  <a:prstClr val="black"/>
                </a:solidFill>
                <a:latin typeface="Times New Roman" pitchFamily="18" charset="0"/>
                <a:cs typeface="Times New Roman" pitchFamily="18" charset="0"/>
              </a:rPr>
              <a:t>Bài làm:</a:t>
            </a:r>
          </a:p>
          <a:p>
            <a:pPr algn="just">
              <a:lnSpc>
                <a:spcPct val="150000"/>
              </a:lnSpc>
            </a:pPr>
            <a:r>
              <a:rPr lang="nl-NL" sz="2000" dirty="0">
                <a:solidFill>
                  <a:prstClr val="black"/>
                </a:solidFill>
                <a:latin typeface="Times New Roman" pitchFamily="18" charset="0"/>
                <a:cs typeface="Times New Roman" pitchFamily="18" charset="0"/>
              </a:rPr>
              <a:t>a. Tháng đầu mỗi người thu được: </a:t>
            </a:r>
          </a:p>
          <a:p>
            <a:pPr algn="just">
              <a:lnSpc>
                <a:spcPct val="150000"/>
              </a:lnSpc>
            </a:pPr>
            <a:r>
              <a:rPr lang="nl-NL" sz="2000" dirty="0">
                <a:solidFill>
                  <a:prstClr val="black"/>
                </a:solidFill>
                <a:latin typeface="Times New Roman" pitchFamily="18" charset="0"/>
                <a:cs typeface="Times New Roman" pitchFamily="18" charset="0"/>
              </a:rPr>
              <a:t>Tháng thứ hai mỗi người  thu được: </a:t>
            </a:r>
            <a:endParaRPr lang="en-US" sz="2000" dirty="0">
              <a:solidFill>
                <a:prstClr val="black"/>
              </a:solidFill>
              <a:latin typeface="Times New Roman" pitchFamily="18" charset="0"/>
              <a:cs typeface="Times New Roman" pitchFamily="18" charset="0"/>
            </a:endParaRPr>
          </a:p>
          <a:p>
            <a:pPr algn="just">
              <a:lnSpc>
                <a:spcPct val="150000"/>
              </a:lnSpc>
            </a:pPr>
            <a:r>
              <a:rPr lang="en-US" sz="2000" dirty="0">
                <a:solidFill>
                  <a:prstClr val="black"/>
                </a:solidFill>
                <a:latin typeface="Times New Roman" pitchFamily="18" charset="0"/>
                <a:cs typeface="Times New Roman" pitchFamily="18" charset="0"/>
              </a:rPr>
              <a:t>b. Số tiền thu được của mỗi người trong hai tháng được biểu thị: </a:t>
            </a:r>
          </a:p>
        </p:txBody>
      </p:sp>
      <p:graphicFrame>
        <p:nvGraphicFramePr>
          <p:cNvPr id="13" name="Object 12"/>
          <p:cNvGraphicFramePr>
            <a:graphicFrameLocks noChangeAspect="1"/>
          </p:cNvGraphicFramePr>
          <p:nvPr>
            <p:extLst>
              <p:ext uri="{D42A27DB-BD31-4B8C-83A1-F6EECF244321}">
                <p14:modId xmlns:p14="http://schemas.microsoft.com/office/powerpoint/2010/main" val="1589952129"/>
              </p:ext>
            </p:extLst>
          </p:nvPr>
        </p:nvGraphicFramePr>
        <p:xfrm>
          <a:off x="5562600" y="2667020"/>
          <a:ext cx="381000" cy="655637"/>
        </p:xfrm>
        <a:graphic>
          <a:graphicData uri="http://schemas.openxmlformats.org/presentationml/2006/ole">
            <mc:AlternateContent xmlns:mc="http://schemas.openxmlformats.org/markup-compatibility/2006">
              <mc:Choice xmlns:v="urn:schemas-microsoft-com:vml" Requires="v">
                <p:oleObj spid="_x0000_s3079" name="Equation" r:id="rId4" imgW="380880" imgH="655560" progId="Equation.DSMT4">
                  <p:embed/>
                </p:oleObj>
              </mc:Choice>
              <mc:Fallback>
                <p:oleObj name="Equation" r:id="rId4" imgW="380880" imgH="655560" progId="Equation.DSMT4">
                  <p:embed/>
                  <p:pic>
                    <p:nvPicPr>
                      <p:cNvPr id="0" name=""/>
                      <p:cNvPicPr/>
                      <p:nvPr/>
                    </p:nvPicPr>
                    <p:blipFill>
                      <a:blip r:embed="rId5"/>
                      <a:stretch>
                        <a:fillRect/>
                      </a:stretch>
                    </p:blipFill>
                    <p:spPr>
                      <a:xfrm>
                        <a:off x="5562600" y="2667020"/>
                        <a:ext cx="381000" cy="6556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656785938"/>
              </p:ext>
            </p:extLst>
          </p:nvPr>
        </p:nvGraphicFramePr>
        <p:xfrm>
          <a:off x="5638800" y="3664527"/>
          <a:ext cx="304800" cy="609600"/>
        </p:xfrm>
        <a:graphic>
          <a:graphicData uri="http://schemas.openxmlformats.org/presentationml/2006/ole">
            <mc:AlternateContent xmlns:mc="http://schemas.openxmlformats.org/markup-compatibility/2006">
              <mc:Choice xmlns:v="urn:schemas-microsoft-com:vml" Requires="v">
                <p:oleObj spid="_x0000_s3080" name="Equation" r:id="rId6" imgW="304920" imgH="609480" progId="Equation.DSMT4">
                  <p:embed/>
                </p:oleObj>
              </mc:Choice>
              <mc:Fallback>
                <p:oleObj name="Equation" r:id="rId6" imgW="304920" imgH="609480" progId="Equation.DSMT4">
                  <p:embed/>
                  <p:pic>
                    <p:nvPicPr>
                      <p:cNvPr id="0" name=""/>
                      <p:cNvPicPr/>
                      <p:nvPr/>
                    </p:nvPicPr>
                    <p:blipFill>
                      <a:blip r:embed="rId7"/>
                      <a:stretch>
                        <a:fillRect/>
                      </a:stretch>
                    </p:blipFill>
                    <p:spPr>
                      <a:xfrm>
                        <a:off x="5638800" y="3664527"/>
                        <a:ext cx="304800" cy="6096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904985426"/>
              </p:ext>
            </p:extLst>
          </p:nvPr>
        </p:nvGraphicFramePr>
        <p:xfrm>
          <a:off x="5867410" y="4876800"/>
          <a:ext cx="1227137" cy="831850"/>
        </p:xfrm>
        <a:graphic>
          <a:graphicData uri="http://schemas.openxmlformats.org/presentationml/2006/ole">
            <mc:AlternateContent xmlns:mc="http://schemas.openxmlformats.org/markup-compatibility/2006">
              <mc:Choice xmlns:v="urn:schemas-microsoft-com:vml" Requires="v">
                <p:oleObj spid="_x0000_s3081" name="Equation" r:id="rId8" imgW="1227240" imgH="831960" progId="Equation.DSMT4">
                  <p:embed/>
                </p:oleObj>
              </mc:Choice>
              <mc:Fallback>
                <p:oleObj name="Equation" r:id="rId8" imgW="1227240" imgH="831960" progId="Equation.DSMT4">
                  <p:embed/>
                  <p:pic>
                    <p:nvPicPr>
                      <p:cNvPr id="0" name=""/>
                      <p:cNvPicPr/>
                      <p:nvPr/>
                    </p:nvPicPr>
                    <p:blipFill>
                      <a:blip r:embed="rId9"/>
                      <a:stretch>
                        <a:fillRect/>
                      </a:stretch>
                    </p:blipFill>
                    <p:spPr>
                      <a:xfrm>
                        <a:off x="5867410" y="4876800"/>
                        <a:ext cx="1227137" cy="83185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68608078"/>
              </p:ext>
            </p:extLst>
          </p:nvPr>
        </p:nvGraphicFramePr>
        <p:xfrm>
          <a:off x="1546426" y="3598719"/>
          <a:ext cx="282374" cy="485919"/>
        </p:xfrm>
        <a:graphic>
          <a:graphicData uri="http://schemas.openxmlformats.org/presentationml/2006/ole">
            <mc:AlternateContent xmlns:mc="http://schemas.openxmlformats.org/markup-compatibility/2006">
              <mc:Choice xmlns:v="urn:schemas-microsoft-com:vml" Requires="v">
                <p:oleObj spid="_x0000_s3082" name="Equation" r:id="rId10" imgW="380880" imgH="655560" progId="Equation.DSMT4">
                  <p:embed/>
                </p:oleObj>
              </mc:Choice>
              <mc:Fallback>
                <p:oleObj name="Equation" r:id="rId10" imgW="380880" imgH="655560" progId="Equation.DSMT4">
                  <p:embed/>
                  <p:pic>
                    <p:nvPicPr>
                      <p:cNvPr id="0" name=""/>
                      <p:cNvPicPr/>
                      <p:nvPr/>
                    </p:nvPicPr>
                    <p:blipFill>
                      <a:blip r:embed="rId11"/>
                      <a:stretch>
                        <a:fillRect/>
                      </a:stretch>
                    </p:blipFill>
                    <p:spPr>
                      <a:xfrm>
                        <a:off x="1546426" y="3598719"/>
                        <a:ext cx="282374" cy="48591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099968098"/>
              </p:ext>
            </p:extLst>
          </p:nvPr>
        </p:nvGraphicFramePr>
        <p:xfrm>
          <a:off x="2209800" y="4191000"/>
          <a:ext cx="228600" cy="457200"/>
        </p:xfrm>
        <a:graphic>
          <a:graphicData uri="http://schemas.openxmlformats.org/presentationml/2006/ole">
            <mc:AlternateContent xmlns:mc="http://schemas.openxmlformats.org/markup-compatibility/2006">
              <mc:Choice xmlns:v="urn:schemas-microsoft-com:vml" Requires="v">
                <p:oleObj spid="_x0000_s3083" name="Equation" r:id="rId12" imgW="139680" imgH="393480" progId="Equation.DSMT4">
                  <p:embed/>
                </p:oleObj>
              </mc:Choice>
              <mc:Fallback>
                <p:oleObj name="Equation" r:id="rId12" imgW="139680" imgH="393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4191000"/>
                        <a:ext cx="228600" cy="457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91150211"/>
      </p:ext>
    </p:extLst>
  </p:cSld>
  <p:clrMapOvr>
    <a:masterClrMapping/>
  </p:clrMapOvr>
  <p:transition spd="slow">
    <p:push dir="u"/>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Bài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PHÉP </a:t>
            </a:r>
            <a:r>
              <a:rPr lang="en-US" sz="2600" b="1" dirty="0">
                <a:solidFill>
                  <a:prstClr val="black">
                    <a:lumMod val="95000"/>
                    <a:lumOff val="5000"/>
                  </a:prst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prstClr val="black">
                    <a:lumMod val="95000"/>
                    <a:lumOff val="5000"/>
                  </a:prstClr>
                </a:solidFill>
                <a:effectLst>
                  <a:outerShdw blurRad="38100" dist="38100" dir="2700000" algn="tl">
                    <a:srgbClr val="000000">
                      <a:alpha val="43137"/>
                    </a:srgbClr>
                  </a:outerShdw>
                </a:effectLst>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solidFill>
                  <a:prstClr val="black"/>
                </a:solidFill>
              </a:rPr>
              <a:t>     </a:t>
            </a:r>
          </a:p>
        </p:txBody>
      </p:sp>
      <p:sp>
        <p:nvSpPr>
          <p:cNvPr id="20" name="TextBox 19"/>
          <p:cNvSpPr txBox="1"/>
          <p:nvPr/>
        </p:nvSpPr>
        <p:spPr>
          <a:xfrm>
            <a:off x="1600210" y="3733800"/>
            <a:ext cx="780983" cy="369332"/>
          </a:xfrm>
          <a:prstGeom prst="rect">
            <a:avLst/>
          </a:prstGeom>
          <a:noFill/>
        </p:spPr>
        <p:txBody>
          <a:bodyPr wrap="none" rtlCol="0">
            <a:spAutoFit/>
          </a:bodyPr>
          <a:lstStyle/>
          <a:p>
            <a:r>
              <a:rPr lang="en-US" dirty="0">
                <a:solidFill>
                  <a:prstClr val="black"/>
                </a:solidFill>
              </a:rPr>
              <a:t>Ví dụ: </a:t>
            </a:r>
          </a:p>
        </p:txBody>
      </p:sp>
      <p:pic>
        <p:nvPicPr>
          <p:cNvPr id="822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35" y="1704207"/>
            <a:ext cx="7708811" cy="515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Alternate Process 22"/>
          <p:cNvSpPr/>
          <p:nvPr/>
        </p:nvSpPr>
        <p:spPr>
          <a:xfrm>
            <a:off x="2174851" y="2315567"/>
            <a:ext cx="5043368" cy="49244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prstClr val="black"/>
                </a:solidFill>
                <a:latin typeface="Times New Roman" pitchFamily="18" charset="0"/>
                <a:cs typeface="Times New Roman" pitchFamily="18" charset="0"/>
              </a:rPr>
              <a:t>Quy tắc cộng hai phân số cùng mẫu:</a:t>
            </a:r>
          </a:p>
        </p:txBody>
      </p:sp>
      <p:sp>
        <p:nvSpPr>
          <p:cNvPr id="24" name="Round Diagonal Corner Rectangle 23"/>
          <p:cNvSpPr/>
          <p:nvPr/>
        </p:nvSpPr>
        <p:spPr>
          <a:xfrm>
            <a:off x="2381183" y="2895600"/>
            <a:ext cx="4648200" cy="1819364"/>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3000" dirty="0">
                <a:solidFill>
                  <a:prstClr val="white"/>
                </a:solidFill>
                <a:latin typeface="Times New Roman" pitchFamily="18" charset="0"/>
                <a:cs typeface="Times New Roman" pitchFamily="18" charset="0"/>
              </a:rPr>
              <a:t>Muốn cộng hai phân số có cùng mẫu số, ta cộng tử số</a:t>
            </a:r>
          </a:p>
          <a:p>
            <a:pPr algn="just"/>
            <a:r>
              <a:rPr lang="en-US" sz="3000" dirty="0">
                <a:solidFill>
                  <a:prstClr val="white"/>
                </a:solidFill>
                <a:latin typeface="Times New Roman" pitchFamily="18" charset="0"/>
                <a:cs typeface="Times New Roman" pitchFamily="18" charset="0"/>
              </a:rPr>
              <a:t> với nhau và giữ nguyên</a:t>
            </a:r>
          </a:p>
          <a:p>
            <a:pPr algn="just"/>
            <a:r>
              <a:rPr lang="en-US" sz="3000" dirty="0">
                <a:solidFill>
                  <a:prstClr val="white"/>
                </a:solidFill>
                <a:latin typeface="Times New Roman" pitchFamily="18" charset="0"/>
                <a:cs typeface="Times New Roman" pitchFamily="18" charset="0"/>
              </a:rPr>
              <a:t> mẫu số.</a:t>
            </a:r>
          </a:p>
        </p:txBody>
      </p:sp>
    </p:spTree>
    <p:extLst>
      <p:ext uri="{BB962C8B-B14F-4D97-AF65-F5344CB8AC3E}">
        <p14:creationId xmlns:p14="http://schemas.microsoft.com/office/powerpoint/2010/main" val="4052379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961</Words>
  <Application>Microsoft Office PowerPoint</Application>
  <PresentationFormat>On-screen Show (4:3)</PresentationFormat>
  <Paragraphs>131</Paragraphs>
  <Slides>22</Slides>
  <Notes>0</Notes>
  <HiddenSlides>0</HiddenSlides>
  <MMClips>2</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22</vt:i4>
      </vt:variant>
    </vt:vector>
  </HeadingPairs>
  <TitlesOfParts>
    <vt:vector size="27" baseType="lpstr">
      <vt:lpstr>1_Office Theme</vt:lpstr>
      <vt:lpstr>2_Office Theme</vt:lpstr>
      <vt:lpstr>3_Office Theme</vt:lpstr>
      <vt:lpstr>Clip</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Do</dc:creator>
  <cp:lastModifiedBy>Trang Do</cp:lastModifiedBy>
  <cp:revision>1</cp:revision>
  <dcterms:created xsi:type="dcterms:W3CDTF">2022-07-17T14:43:33Z</dcterms:created>
  <dcterms:modified xsi:type="dcterms:W3CDTF">2022-07-17T14:44:40Z</dcterms:modified>
</cp:coreProperties>
</file>